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7" r:id="rId2"/>
    <p:sldId id="264" r:id="rId3"/>
    <p:sldId id="261" r:id="rId4"/>
    <p:sldId id="262" r:id="rId5"/>
    <p:sldId id="263" r:id="rId6"/>
    <p:sldId id="258" r:id="rId7"/>
    <p:sldId id="259" r:id="rId8"/>
    <p:sldId id="260" r:id="rId9"/>
    <p:sldId id="265" r:id="rId10"/>
  </p:sldIdLst>
  <p:sldSz cx="9144000" cy="5143500" type="screen16x9"/>
  <p:notesSz cx="6858000" cy="9144000"/>
  <p:defaultTextStyle>
    <a:defPPr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6" autoAdjust="0"/>
    <p:restoredTop sz="94660"/>
  </p:normalViewPr>
  <p:slideViewPr>
    <p:cSldViewPr snapToGrid="0" snapToObjects="1">
      <p:cViewPr varScale="1">
        <p:scale>
          <a:sx n="123" d="100"/>
          <a:sy n="123" d="100"/>
        </p:scale>
        <p:origin x="-432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99AF5-00D3-AC45-B717-6710EF98D59B}" type="datetimeFigureOut">
              <a:rPr lang="pl-PL" smtClean="0"/>
              <a:t>28.12.16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D83F6-2413-FA4A-9D3E-36F5DBB5C44F}" type="slidenum">
              <a:rPr lang="pl-PL" smtClean="0"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8960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5951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1.wdp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2" y="643469"/>
            <a:ext cx="8646971" cy="46551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2" y="248324"/>
            <a:ext cx="6718167" cy="442661"/>
          </a:xfrm>
        </p:spPr>
        <p:txBody>
          <a:bodyPr anchor="b">
            <a:no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24600" y="4215716"/>
            <a:ext cx="6718075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5126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4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2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8916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2" y="643469"/>
            <a:ext cx="8654595" cy="465512"/>
          </a:xfrm>
        </p:spPr>
        <p:txBody>
          <a:bodyPr/>
          <a:lstStyle/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4"/>
            <a:ext cx="6710396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5" y="1399204"/>
            <a:ext cx="8288337" cy="2639397"/>
          </a:xfrm>
        </p:spPr>
        <p:txBody>
          <a:bodyPr/>
          <a:lstStyle>
            <a:lvl1pPr marL="176213" indent="-1762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cap="none"/>
            </a:lvl1pPr>
            <a:lvl2pPr marL="476250" indent="-1666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tabLst/>
              <a:defRPr sz="1200"/>
            </a:lvl2pPr>
            <a:lvl3pPr marL="692150" indent="-177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•"/>
              <a:defRPr sz="1200"/>
            </a:lvl3pPr>
            <a:lvl5pPr marL="968375" indent="-17462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-"/>
              <a:defRPr sz="1200"/>
            </a:lvl5pPr>
          </a:lstStyle>
          <a:p>
            <a:pPr lvl="0"/>
            <a:r>
              <a:rPr lang="en-US" dirty="0" smtClean="0"/>
              <a:t>First level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1401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2" y="643469"/>
            <a:ext cx="8654595" cy="465512"/>
          </a:xfrm>
        </p:spPr>
        <p:txBody>
          <a:bodyPr/>
          <a:lstStyle/>
          <a:p>
            <a:r>
              <a:rPr lang="en-US" dirty="0" smtClean="0"/>
              <a:t>Click to add emphasis part of title</a:t>
            </a:r>
            <a:endParaRPr lang="en-GB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4"/>
            <a:ext cx="7887670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grpSp>
        <p:nvGrpSpPr>
          <p:cNvPr id="88" name="Group 87"/>
          <p:cNvGrpSpPr/>
          <p:nvPr userDrawn="1"/>
        </p:nvGrpSpPr>
        <p:grpSpPr>
          <a:xfrm>
            <a:off x="8252498" y="2571750"/>
            <a:ext cx="891505" cy="2571750"/>
            <a:chOff x="12130881" y="3781425"/>
            <a:chExt cx="1310482" cy="3781425"/>
          </a:xfrm>
        </p:grpSpPr>
        <p:sp>
          <p:nvSpPr>
            <p:cNvPr id="89" name="Oval 88"/>
            <p:cNvSpPr>
              <a:spLocks/>
            </p:cNvSpPr>
            <p:nvPr/>
          </p:nvSpPr>
          <p:spPr bwMode="auto">
            <a:xfrm rot="3900000" flipH="1">
              <a:off x="12448596" y="5001406"/>
              <a:ext cx="698400" cy="69763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82"/>
              <a:endParaRPr lang="en-GB" dirty="0">
                <a:solidFill>
                  <a:srgbClr val="222223"/>
                </a:solidFill>
                <a:latin typeface="Calibri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12613164" y="4367456"/>
              <a:ext cx="411286" cy="4112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24282"/>
              <a:endParaRPr lang="en-GB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12346781" y="4200525"/>
              <a:ext cx="172831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24282"/>
              <a:endParaRPr lang="en-GB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2" name="Right Triangle 91"/>
            <p:cNvSpPr/>
            <p:nvPr/>
          </p:nvSpPr>
          <p:spPr>
            <a:xfrm flipH="1">
              <a:off x="12130881" y="3781425"/>
              <a:ext cx="1310482" cy="3781425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24282"/>
              <a:endParaRPr lang="en-GB" dirty="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93" name="Picture 9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755928"/>
              <a:ext cx="554656" cy="523425"/>
            </a:xfrm>
            <a:prstGeom prst="rect">
              <a:avLst/>
            </a:prstGeom>
          </p:spPr>
        </p:pic>
        <p:sp>
          <p:nvSpPr>
            <p:cNvPr id="94" name="Oval 24"/>
            <p:cNvSpPr>
              <a:spLocks/>
            </p:cNvSpPr>
            <p:nvPr/>
          </p:nvSpPr>
          <p:spPr bwMode="auto">
            <a:xfrm rot="3900000" flipH="1">
              <a:off x="12429978" y="5491320"/>
              <a:ext cx="763902" cy="754332"/>
            </a:xfrm>
            <a:custGeom>
              <a:avLst/>
              <a:gdLst/>
              <a:ahLst/>
              <a:cxnLst/>
              <a:rect l="l" t="t" r="r" b="b"/>
              <a:pathLst>
                <a:path w="763902" h="754332">
                  <a:moveTo>
                    <a:pt x="763902" y="138227"/>
                  </a:moveTo>
                  <a:cubicBezTo>
                    <a:pt x="683802" y="52832"/>
                    <a:pt x="569760" y="0"/>
                    <a:pt x="443365" y="0"/>
                  </a:cubicBezTo>
                  <a:cubicBezTo>
                    <a:pt x="198502" y="0"/>
                    <a:pt x="-1" y="198284"/>
                    <a:pt x="0" y="442881"/>
                  </a:cubicBezTo>
                  <a:cubicBezTo>
                    <a:pt x="-1" y="564384"/>
                    <a:pt x="48982" y="674459"/>
                    <a:pt x="128444" y="7543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82"/>
              <a:endParaRPr lang="en-GB" dirty="0">
                <a:solidFill>
                  <a:srgbClr val="222223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9464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4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2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grpSp>
        <p:nvGrpSpPr>
          <p:cNvPr id="36" name="Group 35"/>
          <p:cNvGrpSpPr/>
          <p:nvPr userDrawn="1"/>
        </p:nvGrpSpPr>
        <p:grpSpPr>
          <a:xfrm>
            <a:off x="8252498" y="2571750"/>
            <a:ext cx="891505" cy="2571750"/>
            <a:chOff x="12130881" y="3781425"/>
            <a:chExt cx="1310482" cy="3781425"/>
          </a:xfrm>
        </p:grpSpPr>
        <p:sp>
          <p:nvSpPr>
            <p:cNvPr id="37" name="Oval 36"/>
            <p:cNvSpPr>
              <a:spLocks/>
            </p:cNvSpPr>
            <p:nvPr/>
          </p:nvSpPr>
          <p:spPr bwMode="auto">
            <a:xfrm rot="3900000" flipH="1">
              <a:off x="12448596" y="5001406"/>
              <a:ext cx="698400" cy="69763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82"/>
              <a:endParaRPr lang="en-GB" dirty="0">
                <a:solidFill>
                  <a:srgbClr val="222223"/>
                </a:solidFill>
                <a:latin typeface="Calibri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12613164" y="4367456"/>
              <a:ext cx="411286" cy="4112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24282"/>
              <a:endParaRPr lang="en-GB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12346781" y="4200525"/>
              <a:ext cx="172831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24282"/>
              <a:endParaRPr lang="en-GB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0" name="Right Triangle 39"/>
            <p:cNvSpPr/>
            <p:nvPr/>
          </p:nvSpPr>
          <p:spPr>
            <a:xfrm flipH="1">
              <a:off x="12130881" y="3781425"/>
              <a:ext cx="1310482" cy="3781425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24282"/>
              <a:endParaRPr lang="en-GB" dirty="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41" name="Picture 40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755928"/>
              <a:ext cx="554656" cy="523425"/>
            </a:xfrm>
            <a:prstGeom prst="rect">
              <a:avLst/>
            </a:prstGeom>
          </p:spPr>
        </p:pic>
        <p:sp>
          <p:nvSpPr>
            <p:cNvPr id="42" name="Oval 24"/>
            <p:cNvSpPr>
              <a:spLocks/>
            </p:cNvSpPr>
            <p:nvPr/>
          </p:nvSpPr>
          <p:spPr bwMode="auto">
            <a:xfrm rot="3900000" flipH="1">
              <a:off x="12429978" y="5491320"/>
              <a:ext cx="763902" cy="754332"/>
            </a:xfrm>
            <a:custGeom>
              <a:avLst/>
              <a:gdLst/>
              <a:ahLst/>
              <a:cxnLst/>
              <a:rect l="l" t="t" r="r" b="b"/>
              <a:pathLst>
                <a:path w="763902" h="754332">
                  <a:moveTo>
                    <a:pt x="763902" y="138227"/>
                  </a:moveTo>
                  <a:cubicBezTo>
                    <a:pt x="683802" y="52832"/>
                    <a:pt x="569760" y="0"/>
                    <a:pt x="443365" y="0"/>
                  </a:cubicBezTo>
                  <a:cubicBezTo>
                    <a:pt x="198502" y="0"/>
                    <a:pt x="-1" y="198284"/>
                    <a:pt x="0" y="442881"/>
                  </a:cubicBezTo>
                  <a:cubicBezTo>
                    <a:pt x="-1" y="564384"/>
                    <a:pt x="48982" y="674459"/>
                    <a:pt x="128444" y="754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82"/>
              <a:endParaRPr lang="en-GB" dirty="0">
                <a:solidFill>
                  <a:srgbClr val="222223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7289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2" y="643469"/>
            <a:ext cx="8646971" cy="46551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2" y="243074"/>
            <a:ext cx="671816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947453" y="1239837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929" y="1239837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 smtClean="0"/>
              <a:t>Insert picture from file</a:t>
            </a:r>
            <a:endParaRPr lang="en-GB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3196468" y="1239837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 smtClean="0"/>
              <a:t>Insert picture from file</a:t>
            </a:r>
            <a:endParaRPr lang="en-GB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147915" y="1239837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 smtClean="0"/>
              <a:t>Insert picture from file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63527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 smtClean="0"/>
              <a:t>1st Level</a:t>
            </a:r>
          </a:p>
          <a:p>
            <a:pPr lvl="3"/>
            <a:r>
              <a:rPr lang="en-US" dirty="0" smtClean="0"/>
              <a:t>2nd Level</a:t>
            </a:r>
          </a:p>
          <a:p>
            <a:pPr lvl="4"/>
            <a:r>
              <a:rPr lang="en-US" dirty="0" smtClean="0"/>
              <a:t>3rd Level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196470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 smtClean="0"/>
              <a:t>1st Level</a:t>
            </a:r>
          </a:p>
          <a:p>
            <a:pPr lvl="3"/>
            <a:r>
              <a:rPr lang="en-US" dirty="0" smtClean="0"/>
              <a:t>2nd Level</a:t>
            </a:r>
          </a:p>
          <a:p>
            <a:pPr lvl="4"/>
            <a:r>
              <a:rPr lang="en-US" dirty="0" smtClean="0"/>
              <a:t>3rd Level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143703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 smtClean="0"/>
              <a:t>1st Level</a:t>
            </a:r>
          </a:p>
          <a:p>
            <a:pPr lvl="3"/>
            <a:r>
              <a:rPr lang="en-US" dirty="0" smtClean="0"/>
              <a:t>2nd Level</a:t>
            </a:r>
          </a:p>
          <a:p>
            <a:pPr lvl="4"/>
            <a:r>
              <a:rPr lang="en-US" dirty="0" smtClean="0"/>
              <a:t>3rd Level</a:t>
            </a:r>
            <a:endParaRPr lang="en-GB" dirty="0"/>
          </a:p>
        </p:txBody>
      </p:sp>
      <p:sp>
        <p:nvSpPr>
          <p:cNvPr id="24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880992" y="1239837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4" hasCustomPrompt="1"/>
          </p:nvPr>
        </p:nvSpPr>
        <p:spPr>
          <a:xfrm>
            <a:off x="6832437" y="1239837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0009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000162" cy="51435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69529" y="2145588"/>
            <a:ext cx="4078999" cy="521938"/>
          </a:xfrm>
        </p:spPr>
        <p:txBody>
          <a:bodyPr anchor="ctr"/>
          <a:lstStyle>
            <a:lvl1pPr>
              <a:defRPr sz="3700" baseline="0"/>
            </a:lvl1pPr>
          </a:lstStyle>
          <a:p>
            <a:r>
              <a:rPr lang="en-US" dirty="0" smtClean="0"/>
              <a:t>Impact word(s)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69529" y="2864332"/>
            <a:ext cx="4078999" cy="13323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 Name</a:t>
            </a:r>
          </a:p>
          <a:p>
            <a:pPr lvl="1"/>
            <a:r>
              <a:rPr lang="en-US" dirty="0" smtClean="0"/>
              <a:t>Job title, date, or other relevant presenter info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2948" y="4031451"/>
            <a:ext cx="4444025" cy="260192"/>
          </a:xfrm>
          <a:prstGeom prst="rect">
            <a:avLst/>
          </a:prstGeom>
        </p:spPr>
        <p:txBody>
          <a:bodyPr lIns="62195" tIns="31098" rIns="62195" bIns="31098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pPr defTabSz="924282"/>
            <a:r>
              <a:rPr lang="en-GB" smtClean="0">
                <a:solidFill>
                  <a:srgbClr val="888B8D"/>
                </a:solidFill>
                <a:latin typeface="Calibri"/>
              </a:rPr>
              <a:t>© 2015 Ipsos.  All rights reserved. Contains Ipsos' Confidential and Proprietary information  and may not be disclosed or reproduced without the prior written consent of Ipsos.</a:t>
            </a:r>
            <a:endParaRPr lang="en-US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769529" y="1389064"/>
            <a:ext cx="4078999" cy="637454"/>
          </a:xfrm>
        </p:spPr>
        <p:txBody>
          <a:bodyPr anchor="b">
            <a:normAutofit/>
          </a:bodyPr>
          <a:lstStyle>
            <a:lvl1pPr>
              <a:defRPr sz="2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823703" y="592861"/>
            <a:ext cx="1024825" cy="722153"/>
          </a:xfrm>
          <a:noFill/>
        </p:spPr>
        <p:txBody>
          <a:bodyPr/>
          <a:lstStyle>
            <a:lvl1pPr algn="ctr">
              <a:defRPr sz="1400"/>
            </a:lvl1pPr>
          </a:lstStyle>
          <a:p>
            <a:r>
              <a:rPr lang="en-GB" dirty="0" smtClean="0"/>
              <a:t>Client Logo</a:t>
            </a:r>
            <a:br>
              <a:rPr lang="en-GB" dirty="0" smtClean="0"/>
            </a:br>
            <a:r>
              <a:rPr lang="en-GB" dirty="0" smtClean="0"/>
              <a:t>(delete if unused)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3003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460" cy="51435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3" y="1122849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 b="1" baseline="0">
                <a:solidFill>
                  <a:schemeClr val="tx1"/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sz="2200" baseline="0">
                <a:solidFill>
                  <a:schemeClr val="bg2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Slide Title</a:t>
            </a:r>
          </a:p>
          <a:p>
            <a:pPr lvl="1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Maecenas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498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2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-8964"/>
            <a:ext cx="4419600" cy="5171514"/>
          </a:xfrm>
          <a:custGeom>
            <a:avLst/>
            <a:gdLst>
              <a:gd name="connsiteX0" fmla="*/ 0 w 4419600"/>
              <a:gd name="connsiteY0" fmla="*/ 0 h 5162550"/>
              <a:gd name="connsiteX1" fmla="*/ 4419600 w 4419600"/>
              <a:gd name="connsiteY1" fmla="*/ 0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0 h 5162550"/>
              <a:gd name="connsiteX1" fmla="*/ 2743200 w 4419600"/>
              <a:gd name="connsiteY1" fmla="*/ 8965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8964 h 5171514"/>
              <a:gd name="connsiteX1" fmla="*/ 2743200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  <a:gd name="connsiteX0" fmla="*/ 0 w 4419600"/>
              <a:gd name="connsiteY0" fmla="*/ 8964 h 5171514"/>
              <a:gd name="connsiteX1" fmla="*/ 2734235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0" h="5171514">
                <a:moveTo>
                  <a:pt x="0" y="8964"/>
                </a:moveTo>
                <a:lnTo>
                  <a:pt x="2734235" y="0"/>
                </a:lnTo>
                <a:lnTo>
                  <a:pt x="4419600" y="5171514"/>
                </a:lnTo>
                <a:lnTo>
                  <a:pt x="0" y="5171514"/>
                </a:lnTo>
                <a:lnTo>
                  <a:pt x="0" y="8964"/>
                </a:lnTo>
                <a:close/>
              </a:path>
            </a:pathLst>
          </a:cu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3" y="1122849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 b="1" baseline="0">
                <a:solidFill>
                  <a:schemeClr val="tx1"/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sz="2200" baseline="0">
                <a:solidFill>
                  <a:schemeClr val="bg2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Slide Title</a:t>
            </a:r>
          </a:p>
          <a:p>
            <a:pPr lvl="1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Maecenas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1011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3" y="1122849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 b="1" baseline="0">
                <a:solidFill>
                  <a:schemeClr val="tx1"/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sz="2200" baseline="0">
                <a:solidFill>
                  <a:schemeClr val="bg2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Slide Title</a:t>
            </a:r>
          </a:p>
          <a:p>
            <a:pPr lvl="1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Maecenas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endParaRPr lang="en-US" dirty="0" smtClean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-8965"/>
            <a:ext cx="4392706" cy="5152465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06" h="5152465">
                <a:moveTo>
                  <a:pt x="0" y="8965"/>
                </a:moveTo>
                <a:lnTo>
                  <a:pt x="2716306" y="0"/>
                </a:lnTo>
                <a:lnTo>
                  <a:pt x="4392706" y="5152465"/>
                </a:lnTo>
                <a:lnTo>
                  <a:pt x="0" y="5152465"/>
                </a:lnTo>
                <a:lnTo>
                  <a:pt x="0" y="8965"/>
                </a:lnTo>
                <a:close/>
              </a:path>
            </a:pathLst>
          </a:cu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242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38166" cy="51435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17" name="Rectangle 16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098" y="2132924"/>
            <a:ext cx="2145875" cy="754822"/>
          </a:xfrm>
        </p:spPr>
        <p:txBody>
          <a:bodyPr anchor="ctr"/>
          <a:lstStyle>
            <a:lvl1pPr>
              <a:defRPr sz="2700" cap="all" baseline="0"/>
            </a:lvl1pPr>
          </a:lstStyle>
          <a:p>
            <a:r>
              <a:rPr lang="en-GB" dirty="0" smtClean="0"/>
              <a:t>Title </a:t>
            </a:r>
            <a:r>
              <a:rPr lang="en-GB" dirty="0" err="1" smtClean="0"/>
              <a:t>title</a:t>
            </a:r>
            <a:r>
              <a:rPr lang="en-GB" dirty="0" smtClean="0"/>
              <a:t> </a:t>
            </a:r>
            <a:r>
              <a:rPr lang="en-GB" dirty="0" err="1" smtClean="0"/>
              <a:t>title</a:t>
            </a:r>
            <a:r>
              <a:rPr lang="en-GB" dirty="0" smtClean="0"/>
              <a:t> </a:t>
            </a:r>
            <a:r>
              <a:rPr lang="en-GB" dirty="0" err="1" smtClean="0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9874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 -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098" y="2132924"/>
            <a:ext cx="2145875" cy="754822"/>
          </a:xfrm>
        </p:spPr>
        <p:txBody>
          <a:bodyPr anchor="ctr"/>
          <a:lstStyle>
            <a:lvl1pPr>
              <a:defRPr sz="2700" cap="all" baseline="0"/>
            </a:lvl1pPr>
          </a:lstStyle>
          <a:p>
            <a:r>
              <a:rPr lang="en-GB" dirty="0" smtClean="0"/>
              <a:t>Title </a:t>
            </a:r>
            <a:r>
              <a:rPr lang="en-GB" dirty="0" err="1" smtClean="0"/>
              <a:t>title</a:t>
            </a:r>
            <a:r>
              <a:rPr lang="en-GB" dirty="0" smtClean="0"/>
              <a:t> </a:t>
            </a:r>
            <a:r>
              <a:rPr lang="en-GB" dirty="0" err="1" smtClean="0"/>
              <a:t>title</a:t>
            </a:r>
            <a:r>
              <a:rPr lang="en-GB" dirty="0" smtClean="0"/>
              <a:t> </a:t>
            </a:r>
            <a:r>
              <a:rPr lang="en-GB" dirty="0" err="1" smtClean="0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8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3" y="4659205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 defTabSz="924282">
              <a:spcBef>
                <a:spcPts val="816"/>
              </a:spcBef>
            </a:pPr>
            <a:fld id="{5575D932-8F50-448D-A3FF-976A850649DE}" type="slidenum">
              <a:rPr lang="en-GB" sz="700">
                <a:solidFill>
                  <a:srgbClr val="888B8D"/>
                </a:solidFill>
                <a:latin typeface="Calibri"/>
              </a:rPr>
              <a:pPr marL="3240" defTabSz="924282">
                <a:spcBef>
                  <a:spcPts val="816"/>
                </a:spcBef>
              </a:pPr>
              <a:t>‹nr›</a:t>
            </a:fld>
            <a:endParaRPr lang="en-GB" sz="7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340288" cy="5143500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40288" h="5143500">
                <a:moveTo>
                  <a:pt x="0" y="0"/>
                </a:moveTo>
                <a:lnTo>
                  <a:pt x="4654924" y="0"/>
                </a:lnTo>
                <a:lnTo>
                  <a:pt x="6340288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484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4002" y="1526730"/>
            <a:ext cx="3569511" cy="1034386"/>
          </a:xfrm>
        </p:spPr>
        <p:txBody>
          <a:bodyPr anchor="ctr"/>
          <a:lstStyle>
            <a:lvl1pPr>
              <a:defRPr sz="3700" baseline="0"/>
            </a:lvl1pPr>
          </a:lstStyle>
          <a:p>
            <a:r>
              <a:rPr lang="en-US" dirty="0" smtClean="0"/>
              <a:t>Subject</a:t>
            </a:r>
            <a:br>
              <a:rPr lang="en-US" dirty="0" smtClean="0"/>
            </a:b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002" y="2724523"/>
            <a:ext cx="3569511" cy="1816529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/>
                </a:solidFill>
              </a:defRPr>
            </a:lvl1pPr>
            <a:lvl2pPr marL="3240" indent="0" algn="l">
              <a:spcBef>
                <a:spcPts val="816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MORE COMPLETE TITLE</a:t>
            </a:r>
          </a:p>
          <a:p>
            <a:pPr lvl="1"/>
            <a:r>
              <a:rPr lang="en-US" dirty="0" smtClean="0"/>
              <a:t>Body text: Lorem ipsum dolor sit amet, consectetuer adipiscing elit. Maecenas porttitor congue massa.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posuere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Pellentesque habitant morbi tristique senectus et netus et malesuada fames ac turpis egestas. Proin pharetra nonummy pede. Mauris et </a:t>
            </a:r>
            <a:r>
              <a:rPr lang="en-US" dirty="0" err="1" smtClean="0"/>
              <a:t>orci</a:t>
            </a:r>
            <a:r>
              <a:rPr lang="en-US" dirty="0" smtClean="0"/>
              <a:t>.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3569510" cy="1172925"/>
          </a:xfrm>
        </p:spPr>
        <p:txBody>
          <a:bodyPr anchor="b">
            <a:normAutofit/>
          </a:bodyPr>
          <a:lstStyle>
            <a:lvl1pPr>
              <a:defRPr sz="220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Related phrase</a:t>
            </a:r>
            <a:endParaRPr lang="en-GB" dirty="0"/>
          </a:p>
        </p:txBody>
      </p:sp>
      <p:sp>
        <p:nvSpPr>
          <p:cNvPr id="19" name="Oval 18"/>
          <p:cNvSpPr/>
          <p:nvPr/>
        </p:nvSpPr>
        <p:spPr>
          <a:xfrm>
            <a:off x="7166091" y="922544"/>
            <a:ext cx="1081211" cy="10809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ZA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385163" y="2987329"/>
            <a:ext cx="1384960" cy="13845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ZA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246169" y="3098172"/>
            <a:ext cx="381308" cy="38120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ZA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163711" y="838979"/>
            <a:ext cx="167181" cy="1671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 defTabSz="924282"/>
            <a:endParaRPr lang="en-ZA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142217" y="809747"/>
            <a:ext cx="2979602" cy="2978781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335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4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2688" y="3486271"/>
            <a:ext cx="3843754" cy="657105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043071" y="3486271"/>
            <a:ext cx="3843754" cy="657105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2688" y="1831104"/>
            <a:ext cx="384375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5043071" y="1831104"/>
            <a:ext cx="384375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4"/>
            <a:ext cx="3843754" cy="442661"/>
          </a:xfrm>
          <a:solidFill>
            <a:schemeClr val="accent1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43071" y="1388444"/>
            <a:ext cx="384375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932733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2" y="643469"/>
            <a:ext cx="8654595" cy="465512"/>
          </a:xfrm>
        </p:spPr>
        <p:txBody>
          <a:bodyPr/>
          <a:lstStyle/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4"/>
            <a:ext cx="6695158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4533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300205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4533" y="1831104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300205" y="1831104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4533" y="1388444"/>
            <a:ext cx="2561614" cy="442661"/>
          </a:xfrm>
          <a:solidFill>
            <a:schemeClr val="accent1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00205" y="1388444"/>
            <a:ext cx="256161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301029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301029" y="1831104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301029" y="1388444"/>
            <a:ext cx="2561614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309778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9"/>
            <a:ext cx="6723160" cy="465512"/>
          </a:xfrm>
        </p:spPr>
        <p:txBody>
          <a:bodyPr/>
          <a:lstStyle/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2" y="248324"/>
            <a:ext cx="6615283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5007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69336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35007" y="1831104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35007" y="1388444"/>
            <a:ext cx="1948830" cy="442660"/>
          </a:xfrm>
          <a:solidFill>
            <a:schemeClr val="accent1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69336" y="1388444"/>
            <a:ext cx="1948830" cy="442660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69336" y="1831104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703665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03665" y="1388444"/>
            <a:ext cx="1948830" cy="442660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703665" y="1831104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937995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37995" y="1388444"/>
            <a:ext cx="1948830" cy="442660"/>
          </a:xfrm>
          <a:solidFill>
            <a:schemeClr val="bg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937995" y="1831104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940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2" y="643469"/>
            <a:ext cx="8654595" cy="465512"/>
          </a:xfrm>
        </p:spPr>
        <p:txBody>
          <a:bodyPr/>
          <a:lstStyle/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2" y="248324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9" y="1388444"/>
            <a:ext cx="3864347" cy="442661"/>
          </a:xfrm>
          <a:solidFill>
            <a:schemeClr val="accent1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12927" y="1388444"/>
            <a:ext cx="3873898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2689" y="2001692"/>
            <a:ext cx="3864347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5012927" y="2001692"/>
            <a:ext cx="3873898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8" y="4215716"/>
            <a:ext cx="6725791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482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2" y="643469"/>
            <a:ext cx="8654595" cy="465512"/>
          </a:xfrm>
        </p:spPr>
        <p:txBody>
          <a:bodyPr/>
          <a:lstStyle/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2" y="248324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2654085" cy="442661"/>
          </a:xfrm>
          <a:solidFill>
            <a:schemeClr val="accent1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55266" y="1388444"/>
            <a:ext cx="2654085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232737" y="1388445"/>
            <a:ext cx="2654085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0368" y="2001692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55266" y="2001692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232739" y="2001692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7" y="4215716"/>
            <a:ext cx="7880266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8841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2" y="643469"/>
            <a:ext cx="7870391" cy="465512"/>
          </a:xfrm>
        </p:spPr>
        <p:txBody>
          <a:bodyPr/>
          <a:lstStyle/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2" y="248324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0529" y="1388444"/>
            <a:ext cx="1912119" cy="442661"/>
          </a:xfrm>
          <a:solidFill>
            <a:schemeClr val="accent1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77194" y="1388444"/>
            <a:ext cx="1912119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13859" y="1388444"/>
            <a:ext cx="1912119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50525" y="1388444"/>
            <a:ext cx="1912119" cy="442661"/>
          </a:xfrm>
          <a:solidFill>
            <a:schemeClr val="bg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0529" y="2001692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77194" y="2001692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713859" y="2001692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950525" y="2001692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40529" y="4215716"/>
            <a:ext cx="6717639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8140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4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480242" y="1618454"/>
            <a:ext cx="1515340" cy="2451323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30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Up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4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808772" y="1707294"/>
            <a:ext cx="1501361" cy="242038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31889" y="4219807"/>
            <a:ext cx="6326278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8767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0" y="-8965"/>
            <a:ext cx="4392706" cy="5152465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06" h="5152465">
                <a:moveTo>
                  <a:pt x="0" y="8965"/>
                </a:moveTo>
                <a:lnTo>
                  <a:pt x="2716306" y="0"/>
                </a:lnTo>
                <a:lnTo>
                  <a:pt x="4392706" y="5152465"/>
                </a:lnTo>
                <a:lnTo>
                  <a:pt x="0" y="5152465"/>
                </a:lnTo>
                <a:lnTo>
                  <a:pt x="0" y="8965"/>
                </a:lnTo>
                <a:close/>
              </a:path>
            </a:pathLst>
          </a:cu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2768" y="1388445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 baseline="0">
                <a:solidFill>
                  <a:schemeClr val="tx1"/>
                </a:solidFill>
              </a:defRPr>
            </a:lvl1pPr>
            <a:lvl2pPr marL="3240" indent="0" algn="l">
              <a:lnSpc>
                <a:spcPct val="90000"/>
              </a:lnSpc>
              <a:spcBef>
                <a:spcPts val="408"/>
              </a:spcBef>
              <a:buNone/>
              <a:tabLst/>
              <a:defRPr sz="2200" baseline="0">
                <a:solidFill>
                  <a:schemeClr val="tx1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Slide Title</a:t>
            </a:r>
          </a:p>
          <a:p>
            <a:pPr lvl="1"/>
            <a:r>
              <a:rPr lang="en-US" dirty="0" smtClean="0"/>
              <a:t>Lorem ipsum dolor sit amet, consectetuer adipiscing elit. Maecenas porttitor congue </a:t>
            </a:r>
            <a:r>
              <a:rPr lang="en-US" dirty="0" err="1" smtClean="0"/>
              <a:t>massa</a:t>
            </a:r>
            <a:r>
              <a:rPr lang="en-US" dirty="0" smtClean="0"/>
              <a:t>.</a:t>
            </a:r>
          </a:p>
        </p:txBody>
      </p:sp>
      <p:pic>
        <p:nvPicPr>
          <p:cNvPr id="7" name="Picture 6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pic>
        <p:nvPicPr>
          <p:cNvPr id="11" name="Picture 10" descr="IPSOS_GAMECHANGERS_blue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3164412" cy="26949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800" cap="none" baseline="0" smtClean="0">
                <a:solidFill>
                  <a:schemeClr val="bg1"/>
                </a:solidFill>
              </a:defRPr>
            </a:lvl1pPr>
          </a:lstStyle>
          <a:p>
            <a:pPr defTabSz="924282">
              <a:lnSpc>
                <a:spcPct val="95000"/>
              </a:lnSpc>
              <a:spcBef>
                <a:spcPts val="204"/>
              </a:spcBef>
            </a:pPr>
            <a:r>
              <a:rPr>
                <a:solidFill>
                  <a:prstClr val="white"/>
                </a:solidFill>
                <a:latin typeface="Calibri"/>
              </a:rPr>
              <a:t>© 2015 Ipsos. </a:t>
            </a:r>
            <a:endParaRPr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4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800" cap="none" baseline="0" smtClean="0">
                <a:solidFill>
                  <a:schemeClr val="bg1"/>
                </a:solidFill>
              </a:defRPr>
            </a:lvl1pPr>
          </a:lstStyle>
          <a:p>
            <a:pPr defTabSz="924282">
              <a:lnSpc>
                <a:spcPct val="95000"/>
              </a:lnSpc>
              <a:spcBef>
                <a:spcPts val="204"/>
              </a:spcBef>
            </a:pPr>
            <a:fld id="{7F034911-0302-4AAB-AEF0-815419E29289}" type="slidenum">
              <a:rPr lang="en-GB">
                <a:solidFill>
                  <a:prstClr val="white"/>
                </a:solidFill>
                <a:latin typeface="Calibri"/>
              </a:rPr>
              <a:pPr defTabSz="924282">
                <a:lnSpc>
                  <a:spcPct val="95000"/>
                </a:lnSpc>
                <a:spcBef>
                  <a:spcPts val="204"/>
                </a:spcBef>
              </a:pPr>
              <a:t>‹nr›</a:t>
            </a:fld>
            <a:endParaRPr lang="en-GB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3" descr="C:\Users\Graphics Dude Ltd\Graphics Dude Ltd\Work\PC - IM - 150415A (template pt2)\Graphics\Tags\IpsosUU-WT-col.png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281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-8964"/>
            <a:ext cx="6223748" cy="515246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205818"/>
              <a:gd name="connsiteY0" fmla="*/ 0 h 5143500"/>
              <a:gd name="connsiteX1" fmla="*/ 4654924 w 6205818"/>
              <a:gd name="connsiteY1" fmla="*/ 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493559 w 6205818"/>
              <a:gd name="connsiteY1" fmla="*/ 1793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26895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1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23748"/>
              <a:gd name="connsiteY0" fmla="*/ 0 h 5143500"/>
              <a:gd name="connsiteX1" fmla="*/ 4502524 w 6223748"/>
              <a:gd name="connsiteY1" fmla="*/ 1 h 5143500"/>
              <a:gd name="connsiteX2" fmla="*/ 6223748 w 6223748"/>
              <a:gd name="connsiteY2" fmla="*/ 5143499 h 5143500"/>
              <a:gd name="connsiteX3" fmla="*/ 0 w 6223748"/>
              <a:gd name="connsiteY3" fmla="*/ 5143500 h 5143500"/>
              <a:gd name="connsiteX4" fmla="*/ 0 w 6223748"/>
              <a:gd name="connsiteY4" fmla="*/ 0 h 5143500"/>
              <a:gd name="connsiteX0" fmla="*/ 0 w 6223748"/>
              <a:gd name="connsiteY0" fmla="*/ 8964 h 5152464"/>
              <a:gd name="connsiteX1" fmla="*/ 4529418 w 6223748"/>
              <a:gd name="connsiteY1" fmla="*/ 0 h 5152464"/>
              <a:gd name="connsiteX2" fmla="*/ 6223748 w 6223748"/>
              <a:gd name="connsiteY2" fmla="*/ 5152463 h 5152464"/>
              <a:gd name="connsiteX3" fmla="*/ 0 w 6223748"/>
              <a:gd name="connsiteY3" fmla="*/ 5152464 h 5152464"/>
              <a:gd name="connsiteX4" fmla="*/ 0 w 6223748"/>
              <a:gd name="connsiteY4" fmla="*/ 8964 h 5152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3748" h="5152464">
                <a:moveTo>
                  <a:pt x="0" y="8964"/>
                </a:moveTo>
                <a:lnTo>
                  <a:pt x="4529418" y="0"/>
                </a:lnTo>
                <a:lnTo>
                  <a:pt x="6223748" y="5152463"/>
                </a:lnTo>
                <a:lnTo>
                  <a:pt x="0" y="5152464"/>
                </a:lnTo>
                <a:lnTo>
                  <a:pt x="0" y="8964"/>
                </a:lnTo>
                <a:close/>
              </a:path>
            </a:pathLst>
          </a:cu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79001" y="2099329"/>
            <a:ext cx="2190693" cy="754822"/>
          </a:xfrm>
        </p:spPr>
        <p:txBody>
          <a:bodyPr anchor="ctr"/>
          <a:lstStyle>
            <a:lvl1pPr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TITLE </a:t>
            </a:r>
            <a:r>
              <a:rPr lang="en-US" dirty="0" err="1" smtClean="0"/>
              <a:t>TITLE</a:t>
            </a:r>
            <a:r>
              <a:rPr lang="en-US" dirty="0" smtClean="0"/>
              <a:t> </a:t>
            </a:r>
            <a:r>
              <a:rPr lang="en-US" dirty="0" err="1" smtClean="0"/>
              <a:t>TITLE</a:t>
            </a:r>
            <a:r>
              <a:rPr lang="en-US" dirty="0" smtClean="0"/>
              <a:t> </a:t>
            </a:r>
            <a:r>
              <a:rPr lang="en-US" dirty="0" err="1" smtClean="0"/>
              <a:t>TITLE</a:t>
            </a:r>
            <a:endParaRPr lang="en-US" dirty="0"/>
          </a:p>
        </p:txBody>
      </p:sp>
      <p:pic>
        <p:nvPicPr>
          <p:cNvPr id="11" name="Picture 10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3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6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800" cap="none" baseline="0" smtClean="0">
                <a:solidFill>
                  <a:schemeClr val="bg1"/>
                </a:solidFill>
              </a:defRPr>
            </a:lvl1pPr>
          </a:lstStyle>
          <a:p>
            <a:pPr defTabSz="924282">
              <a:lnSpc>
                <a:spcPct val="95000"/>
              </a:lnSpc>
              <a:spcBef>
                <a:spcPts val="204"/>
              </a:spcBef>
            </a:pPr>
            <a:r>
              <a:rPr>
                <a:solidFill>
                  <a:prstClr val="white"/>
                </a:solidFill>
                <a:latin typeface="Calibri"/>
              </a:rPr>
              <a:t>© 2015 Ipsos. </a:t>
            </a:r>
            <a:endParaRPr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4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800" cap="none" baseline="0" smtClean="0">
                <a:solidFill>
                  <a:schemeClr val="bg1"/>
                </a:solidFill>
              </a:defRPr>
            </a:lvl1pPr>
          </a:lstStyle>
          <a:p>
            <a:pPr defTabSz="924282">
              <a:lnSpc>
                <a:spcPct val="95000"/>
              </a:lnSpc>
              <a:spcBef>
                <a:spcPts val="204"/>
              </a:spcBef>
            </a:pPr>
            <a:fld id="{7F034911-0302-4AAB-AEF0-815419E29289}" type="slidenum">
              <a:rPr lang="en-GB">
                <a:solidFill>
                  <a:prstClr val="white"/>
                </a:solidFill>
                <a:latin typeface="Calibri"/>
              </a:rPr>
              <a:pPr defTabSz="924282">
                <a:lnSpc>
                  <a:spcPct val="95000"/>
                </a:lnSpc>
                <a:spcBef>
                  <a:spcPts val="204"/>
                </a:spcBef>
              </a:pPr>
              <a:t>‹nr›</a:t>
            </a:fld>
            <a:endParaRPr lang="en-GB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5" name="Picture 14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pic>
        <p:nvPicPr>
          <p:cNvPr id="8" name="Picture 3" descr="C:\Users\Graphics Dude Ltd\Graphics Dude Ltd\Work\PC - IM - 150415A (template pt2)\Graphics\Tags\IpsosUU-WT-col.png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152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0" y="-8965"/>
            <a:ext cx="4392706" cy="5152465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06" h="5152465">
                <a:moveTo>
                  <a:pt x="0" y="8965"/>
                </a:moveTo>
                <a:lnTo>
                  <a:pt x="2716306" y="0"/>
                </a:lnTo>
                <a:lnTo>
                  <a:pt x="4392706" y="5152465"/>
                </a:lnTo>
                <a:lnTo>
                  <a:pt x="0" y="5152465"/>
                </a:lnTo>
                <a:lnTo>
                  <a:pt x="0" y="8965"/>
                </a:lnTo>
                <a:close/>
              </a:path>
            </a:pathLst>
          </a:cu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70048" y="1388445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 b="1" baseline="0">
                <a:solidFill>
                  <a:schemeClr val="bg1"/>
                </a:solidFill>
              </a:defRPr>
            </a:lvl1pPr>
            <a:lvl2pPr marL="3240" indent="0" algn="l">
              <a:lnSpc>
                <a:spcPct val="90000"/>
              </a:lnSpc>
              <a:spcBef>
                <a:spcPts val="408"/>
              </a:spcBef>
              <a:buNone/>
              <a:tabLst/>
              <a:defRPr sz="2200" baseline="0">
                <a:solidFill>
                  <a:schemeClr val="bg1">
                    <a:alpha val="70000"/>
                  </a:schemeClr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Slide Title</a:t>
            </a:r>
          </a:p>
          <a:p>
            <a:pPr lvl="1"/>
            <a:r>
              <a:rPr lang="en-US" dirty="0" smtClean="0"/>
              <a:t>Lorem ipsum dolor sit amet, consectetuer adipiscing elit. Maecenas porttitor congue </a:t>
            </a:r>
            <a:r>
              <a:rPr lang="en-US" dirty="0" err="1" smtClean="0"/>
              <a:t>massa</a:t>
            </a:r>
            <a:r>
              <a:rPr lang="en-US" dirty="0" smtClean="0"/>
              <a:t>.</a:t>
            </a:r>
          </a:p>
        </p:txBody>
      </p:sp>
      <p:pic>
        <p:nvPicPr>
          <p:cNvPr id="11" name="Picture 10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6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800" cap="none" baseline="0" smtClean="0">
                <a:solidFill>
                  <a:schemeClr val="bg1"/>
                </a:solidFill>
              </a:defRPr>
            </a:lvl1pPr>
          </a:lstStyle>
          <a:p>
            <a:pPr defTabSz="924282">
              <a:lnSpc>
                <a:spcPct val="95000"/>
              </a:lnSpc>
              <a:spcBef>
                <a:spcPts val="204"/>
              </a:spcBef>
            </a:pPr>
            <a:r>
              <a:rPr>
                <a:solidFill>
                  <a:prstClr val="white"/>
                </a:solidFill>
                <a:latin typeface="Calibri"/>
              </a:rPr>
              <a:t>© 2015 Ipsos. </a:t>
            </a:r>
            <a:endParaRPr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4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800" cap="none" baseline="0" smtClean="0">
                <a:solidFill>
                  <a:schemeClr val="bg1"/>
                </a:solidFill>
              </a:defRPr>
            </a:lvl1pPr>
          </a:lstStyle>
          <a:p>
            <a:pPr defTabSz="924282">
              <a:lnSpc>
                <a:spcPct val="95000"/>
              </a:lnSpc>
              <a:spcBef>
                <a:spcPts val="204"/>
              </a:spcBef>
            </a:pPr>
            <a:fld id="{7F034911-0302-4AAB-AEF0-815419E29289}" type="slidenum">
              <a:rPr lang="en-GB">
                <a:solidFill>
                  <a:prstClr val="white"/>
                </a:solidFill>
                <a:latin typeface="Calibri"/>
              </a:rPr>
              <a:pPr defTabSz="924282">
                <a:lnSpc>
                  <a:spcPct val="95000"/>
                </a:lnSpc>
                <a:spcBef>
                  <a:spcPts val="204"/>
                </a:spcBef>
              </a:pPr>
              <a:t>‹nr›</a:t>
            </a:fld>
            <a:endParaRPr lang="en-GB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" name="Picture 12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pic>
        <p:nvPicPr>
          <p:cNvPr id="8" name="Picture 3" descr="C:\Users\Graphics Dude Ltd\Graphics Dude Ltd\Work\PC - IM - 150415A (template pt2)\Graphics\Tags\IpsosUU-WT-col.png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127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029440"/>
            <a:ext cx="1982834" cy="894604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</a:t>
            </a:r>
            <a:r>
              <a:rPr lang="en-US" dirty="0" err="1" smtClean="0"/>
              <a:t>title</a:t>
            </a:r>
            <a:r>
              <a:rPr lang="en-US" dirty="0" smtClean="0"/>
              <a:t> </a:t>
            </a:r>
            <a:r>
              <a:rPr lang="en-US" dirty="0" err="1" smtClean="0"/>
              <a:t>title</a:t>
            </a:r>
            <a:r>
              <a:rPr lang="en-US" dirty="0" smtClean="0"/>
              <a:t> </a:t>
            </a:r>
            <a:r>
              <a:rPr lang="en-US" dirty="0" err="1" smtClean="0"/>
              <a:t>title</a:t>
            </a:r>
            <a:endParaRPr lang="en-US" dirty="0"/>
          </a:p>
        </p:txBody>
      </p:sp>
      <p:pic>
        <p:nvPicPr>
          <p:cNvPr id="11" name="Picture 10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6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800" cap="none" baseline="0" smtClean="0">
                <a:solidFill>
                  <a:schemeClr val="bg1"/>
                </a:solidFill>
              </a:defRPr>
            </a:lvl1pPr>
          </a:lstStyle>
          <a:p>
            <a:pPr defTabSz="924282">
              <a:lnSpc>
                <a:spcPct val="95000"/>
              </a:lnSpc>
              <a:spcBef>
                <a:spcPts val="204"/>
              </a:spcBef>
            </a:pPr>
            <a:r>
              <a:rPr>
                <a:solidFill>
                  <a:prstClr val="white"/>
                </a:solidFill>
                <a:latin typeface="Calibri"/>
              </a:rPr>
              <a:t>© 2015 Ipsos. </a:t>
            </a:r>
            <a:endParaRPr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4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800" cap="none" baseline="0" smtClean="0">
                <a:solidFill>
                  <a:schemeClr val="bg1"/>
                </a:solidFill>
              </a:defRPr>
            </a:lvl1pPr>
          </a:lstStyle>
          <a:p>
            <a:pPr defTabSz="924282">
              <a:lnSpc>
                <a:spcPct val="95000"/>
              </a:lnSpc>
              <a:spcBef>
                <a:spcPts val="204"/>
              </a:spcBef>
            </a:pPr>
            <a:fld id="{7F034911-0302-4AAB-AEF0-815419E29289}" type="slidenum">
              <a:rPr lang="en-GB">
                <a:solidFill>
                  <a:prstClr val="white"/>
                </a:solidFill>
                <a:latin typeface="Calibri"/>
              </a:rPr>
              <a:pPr defTabSz="924282">
                <a:lnSpc>
                  <a:spcPct val="95000"/>
                </a:lnSpc>
                <a:spcBef>
                  <a:spcPts val="204"/>
                </a:spcBef>
              </a:pPr>
              <a:t>‹nr›</a:t>
            </a:fld>
            <a:endParaRPr lang="en-GB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7" name="Picture 16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pic>
        <p:nvPicPr>
          <p:cNvPr id="7" name="Picture 3" descr="C:\Users\Graphics Dude Ltd\Graphics Dude Ltd\Work\PC - IM - 150415A (template pt2)\Graphics\Tags\IpsosUU-WT-col.png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780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ill1_Text Option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4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5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pic>
        <p:nvPicPr>
          <p:cNvPr id="21" name="Picture 20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>
                <a:solidFill>
                  <a:prstClr val="white"/>
                </a:solidFill>
                <a:latin typeface="Calibri"/>
              </a:rPr>
              <a:pPr defTabSz="924282">
                <a:lnSpc>
                  <a:spcPct val="85000"/>
                </a:lnSpc>
                <a:spcBef>
                  <a:spcPts val="204"/>
                </a:spcBef>
              </a:pPr>
              <a:t>‹nr›</a:t>
            </a:fld>
            <a:endParaRPr lang="en-GB" sz="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  <a:defRPr/>
            </a:pPr>
            <a:r>
              <a:rPr lang="en-GB" sz="800" dirty="0">
                <a:solidFill>
                  <a:prstClr val="white"/>
                </a:solidFill>
                <a:latin typeface="Calibri"/>
              </a:rPr>
              <a:t>© 2015 Ipsos.</a:t>
            </a:r>
            <a:endParaRPr lang="en-GB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6" name="Picture 15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pic>
        <p:nvPicPr>
          <p:cNvPr id="9" name="Picture 3" descr="C:\Users\Graphics Dude Ltd\Graphics Dude Ltd\Work\PC - IM - 150415A (template pt2)\Graphics\Tags\IpsosUU-WT-col.png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060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Bullets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4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5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pic>
        <p:nvPicPr>
          <p:cNvPr id="21" name="Picture 20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>
                <a:solidFill>
                  <a:prstClr val="white"/>
                </a:solidFill>
                <a:latin typeface="Calibri"/>
              </a:rPr>
              <a:pPr defTabSz="924282">
                <a:lnSpc>
                  <a:spcPct val="85000"/>
                </a:lnSpc>
                <a:spcBef>
                  <a:spcPts val="204"/>
                </a:spcBef>
              </a:pPr>
              <a:t>‹nr›</a:t>
            </a:fld>
            <a:endParaRPr lang="en-GB" sz="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  <a:defRPr/>
            </a:pPr>
            <a:r>
              <a:rPr lang="en-GB" sz="800" dirty="0">
                <a:solidFill>
                  <a:prstClr val="white"/>
                </a:solidFill>
                <a:latin typeface="Calibri"/>
              </a:rPr>
              <a:t>© 2015 Ipsos.</a:t>
            </a:r>
            <a:endParaRPr lang="en-GB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6" name="Picture 15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723" y="206528"/>
            <a:ext cx="1231232" cy="207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483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ill2_Text Option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2" y="643469"/>
            <a:ext cx="8654595" cy="4655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2" y="248324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4002" y="1388443"/>
            <a:ext cx="8652825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pic>
        <p:nvPicPr>
          <p:cNvPr id="22" name="Picture 21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>
                <a:solidFill>
                  <a:prstClr val="white"/>
                </a:solidFill>
                <a:latin typeface="Calibri"/>
              </a:rPr>
              <a:pPr defTabSz="924282">
                <a:lnSpc>
                  <a:spcPct val="85000"/>
                </a:lnSpc>
                <a:spcBef>
                  <a:spcPts val="204"/>
                </a:spcBef>
              </a:pPr>
              <a:t>‹nr›</a:t>
            </a:fld>
            <a:endParaRPr lang="en-GB" sz="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  <a:defRPr/>
            </a:pPr>
            <a:r>
              <a:rPr lang="en-GB" sz="800" dirty="0">
                <a:solidFill>
                  <a:prstClr val="white"/>
                </a:solidFill>
                <a:latin typeface="Calibri"/>
              </a:rPr>
              <a:t>© 2015 Ipsos.</a:t>
            </a:r>
            <a:endParaRPr lang="en-GB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6" name="Picture 15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pic>
        <p:nvPicPr>
          <p:cNvPr id="9" name="Picture 3" descr="C:\Users\Graphics Dude Ltd\Graphics Dude Ltd\Work\PC - IM - 150415A (template pt2)\Graphics\Tags\IpsosUU-WT-col.png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292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2_Bullets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2" y="643469"/>
            <a:ext cx="8654595" cy="4655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2" y="248324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pic>
        <p:nvPicPr>
          <p:cNvPr id="22" name="Picture 21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>
                <a:solidFill>
                  <a:prstClr val="white"/>
                </a:solidFill>
                <a:latin typeface="Calibri"/>
              </a:rPr>
              <a:pPr defTabSz="924282">
                <a:lnSpc>
                  <a:spcPct val="85000"/>
                </a:lnSpc>
                <a:spcBef>
                  <a:spcPts val="204"/>
                </a:spcBef>
              </a:pPr>
              <a:t>‹nr›</a:t>
            </a:fld>
            <a:endParaRPr lang="en-GB" sz="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  <a:defRPr/>
            </a:pPr>
            <a:r>
              <a:rPr lang="en-GB" sz="800" dirty="0">
                <a:solidFill>
                  <a:prstClr val="white"/>
                </a:solidFill>
                <a:latin typeface="Calibri"/>
              </a:rPr>
              <a:t>© 2015 Ipsos.</a:t>
            </a:r>
            <a:endParaRPr lang="en-GB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6" name="Picture 15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3" y="1399204"/>
            <a:ext cx="8653462" cy="2639397"/>
          </a:xfrm>
        </p:spPr>
        <p:txBody>
          <a:bodyPr/>
          <a:lstStyle>
            <a:lvl1pPr marL="176213" indent="-1762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cap="none">
                <a:solidFill>
                  <a:schemeClr val="tx1"/>
                </a:solidFill>
              </a:defRPr>
            </a:lvl1pPr>
            <a:lvl2pPr marL="476250" indent="-1666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tabLst/>
              <a:defRPr sz="1200">
                <a:solidFill>
                  <a:schemeClr val="tx1"/>
                </a:solidFill>
              </a:defRPr>
            </a:lvl2pPr>
            <a:lvl3pPr marL="692150" indent="-177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5pPr marL="968375" indent="-17462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-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First level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  <a:endParaRPr lang="en-GB" dirty="0"/>
          </a:p>
        </p:txBody>
      </p:sp>
      <p:pic>
        <p:nvPicPr>
          <p:cNvPr id="9" name="Picture 3" descr="C:\Users\Graphics Dude Ltd\Graphics Dude Ltd\Work\PC - IM - 150415A (template pt2)\Graphics\Tags\IpsosUU-WT-col.png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241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itle Only">
    <p:bg bwMode="inv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2378" y="248324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pic>
        <p:nvPicPr>
          <p:cNvPr id="20" name="Picture 19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 bwMode="black"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>
                <a:solidFill>
                  <a:prstClr val="white"/>
                </a:solidFill>
                <a:latin typeface="Calibri"/>
              </a:rPr>
              <a:pPr defTabSz="924282">
                <a:lnSpc>
                  <a:spcPct val="85000"/>
                </a:lnSpc>
                <a:spcBef>
                  <a:spcPts val="204"/>
                </a:spcBef>
              </a:pPr>
              <a:t>‹nr›</a:t>
            </a:fld>
            <a:endParaRPr lang="en-GB" sz="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  <a:defRPr/>
            </a:pPr>
            <a:r>
              <a:rPr lang="en-GB" sz="800" dirty="0">
                <a:solidFill>
                  <a:prstClr val="white"/>
                </a:solidFill>
                <a:latin typeface="Calibri"/>
              </a:rPr>
              <a:t>© 2015 Ipsos.</a:t>
            </a:r>
            <a:endParaRPr lang="en-GB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17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pic>
        <p:nvPicPr>
          <p:cNvPr id="9" name="Picture 3" descr="C:\Users\Graphics Dude Ltd\Graphics Dude Ltd\Work\PC - IM - 150415A (template pt2)\Graphics\Tags\IpsosUU-WT-col.png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032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ext Op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4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5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pic>
        <p:nvPicPr>
          <p:cNvPr id="21" name="Picture 20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>
                <a:solidFill>
                  <a:prstClr val="white"/>
                </a:solidFill>
                <a:latin typeface="Calibri"/>
              </a:rPr>
              <a:pPr defTabSz="924282">
                <a:lnSpc>
                  <a:spcPct val="85000"/>
                </a:lnSpc>
                <a:spcBef>
                  <a:spcPts val="204"/>
                </a:spcBef>
              </a:pPr>
              <a:t>‹nr›</a:t>
            </a:fld>
            <a:endParaRPr lang="en-GB" sz="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  <a:defRPr/>
            </a:pPr>
            <a:r>
              <a:rPr lang="en-GB" sz="800" dirty="0">
                <a:solidFill>
                  <a:prstClr val="white"/>
                </a:solidFill>
                <a:latin typeface="Calibri"/>
              </a:rPr>
              <a:t>© 2015 Ipsos.</a:t>
            </a:r>
            <a:endParaRPr lang="en-GB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6" name="Picture 15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pic>
        <p:nvPicPr>
          <p:cNvPr id="9" name="Picture 3" descr="C:\Users\Graphics Dude Ltd\Graphics Dude Ltd\Work\PC - IM - 150415A (template pt2)\Graphics\Tags\IpsosUU-WT-col.png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408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3_Bullets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4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TAG LINE OR BEGINNING OF TITLE</a:t>
            </a:r>
            <a:endParaRPr lang="en-GB" dirty="0"/>
          </a:p>
        </p:txBody>
      </p:sp>
      <p:pic>
        <p:nvPicPr>
          <p:cNvPr id="21" name="Picture 20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>
                <a:solidFill>
                  <a:prstClr val="white"/>
                </a:solidFill>
                <a:latin typeface="Calibri"/>
              </a:rPr>
              <a:pPr defTabSz="924282">
                <a:lnSpc>
                  <a:spcPct val="85000"/>
                </a:lnSpc>
                <a:spcBef>
                  <a:spcPts val="204"/>
                </a:spcBef>
              </a:pPr>
              <a:t>‹nr›</a:t>
            </a:fld>
            <a:endParaRPr lang="en-GB" sz="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  <a:defRPr/>
            </a:pPr>
            <a:r>
              <a:rPr lang="en-GB" sz="800" dirty="0">
                <a:solidFill>
                  <a:prstClr val="white"/>
                </a:solidFill>
                <a:latin typeface="Calibri"/>
              </a:rPr>
              <a:t>© 2015 Ipsos.</a:t>
            </a:r>
            <a:endParaRPr lang="en-GB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6" name="Picture 15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5" y="1399204"/>
            <a:ext cx="8288337" cy="2639397"/>
          </a:xfrm>
        </p:spPr>
        <p:txBody>
          <a:bodyPr/>
          <a:lstStyle>
            <a:lvl1pPr marL="176213" indent="-1762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cap="none">
                <a:solidFill>
                  <a:schemeClr val="bg1"/>
                </a:solidFill>
              </a:defRPr>
            </a:lvl1pPr>
            <a:lvl2pPr marL="476250" indent="-1666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tabLst/>
              <a:defRPr sz="1200">
                <a:solidFill>
                  <a:schemeClr val="bg1"/>
                </a:solidFill>
              </a:defRPr>
            </a:lvl2pPr>
            <a:lvl3pPr marL="692150" indent="-177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3pPr>
            <a:lvl5pPr marL="968375" indent="-17462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-"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First level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  <a:endParaRPr lang="en-GB" dirty="0"/>
          </a:p>
        </p:txBody>
      </p:sp>
      <p:pic>
        <p:nvPicPr>
          <p:cNvPr id="9" name="Picture 3" descr="C:\Users\Graphics Dude Ltd\Graphics Dude Ltd\Work\PC - IM - 150415A (template pt2)\Graphics\Tags\IpsosUU-WT-col.png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792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-1" y="-8966"/>
            <a:ext cx="3740523" cy="5152466"/>
          </a:xfrm>
          <a:custGeom>
            <a:avLst/>
            <a:gdLst>
              <a:gd name="connsiteX0" fmla="*/ 0 w 4000500"/>
              <a:gd name="connsiteY0" fmla="*/ 0 h 5143500"/>
              <a:gd name="connsiteX1" fmla="*/ 4000500 w 4000500"/>
              <a:gd name="connsiteY1" fmla="*/ 0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4000500"/>
              <a:gd name="connsiteY0" fmla="*/ 0 h 5143500"/>
              <a:gd name="connsiteX1" fmla="*/ 432547 w 4000500"/>
              <a:gd name="connsiteY1" fmla="*/ 8964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3740523"/>
              <a:gd name="connsiteY0" fmla="*/ 0 h 5143500"/>
              <a:gd name="connsiteX1" fmla="*/ 432547 w 3740523"/>
              <a:gd name="connsiteY1" fmla="*/ 8964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0 h 5143500"/>
              <a:gd name="connsiteX1" fmla="*/ 441511 w 3740523"/>
              <a:gd name="connsiteY1" fmla="*/ 17929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8966 h 5152466"/>
              <a:gd name="connsiteX1" fmla="*/ 441511 w 3740523"/>
              <a:gd name="connsiteY1" fmla="*/ 0 h 5152466"/>
              <a:gd name="connsiteX2" fmla="*/ 3740523 w 3740523"/>
              <a:gd name="connsiteY2" fmla="*/ 5152466 h 5152466"/>
              <a:gd name="connsiteX3" fmla="*/ 0 w 3740523"/>
              <a:gd name="connsiteY3" fmla="*/ 5152466 h 5152466"/>
              <a:gd name="connsiteX4" fmla="*/ 0 w 3740523"/>
              <a:gd name="connsiteY4" fmla="*/ 8966 h 515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0523" h="5152466">
                <a:moveTo>
                  <a:pt x="0" y="8966"/>
                </a:moveTo>
                <a:lnTo>
                  <a:pt x="441511" y="0"/>
                </a:lnTo>
                <a:lnTo>
                  <a:pt x="3740523" y="5152466"/>
                </a:lnTo>
                <a:lnTo>
                  <a:pt x="0" y="5152466"/>
                </a:lnTo>
                <a:lnTo>
                  <a:pt x="0" y="8966"/>
                </a:lnTo>
                <a:close/>
              </a:path>
            </a:pathLst>
          </a:cu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76002" y="2145588"/>
            <a:ext cx="4699059" cy="521938"/>
          </a:xfrm>
        </p:spPr>
        <p:txBody>
          <a:bodyPr anchor="ctr"/>
          <a:lstStyle>
            <a:lvl1pPr>
              <a:defRPr sz="3700" baseline="0"/>
            </a:lvl1pPr>
          </a:lstStyle>
          <a:p>
            <a:r>
              <a:rPr lang="en-US" dirty="0" smtClean="0"/>
              <a:t>Impact word(s)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6002" y="2864332"/>
            <a:ext cx="4699059" cy="13323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baseline="0">
                <a:solidFill>
                  <a:schemeClr val="bg2">
                    <a:lumMod val="75000"/>
                  </a:schemeClr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 Name</a:t>
            </a:r>
          </a:p>
          <a:p>
            <a:pPr lvl="1"/>
            <a:r>
              <a:rPr lang="en-US" dirty="0" smtClean="0"/>
              <a:t>Job title, date, or other relevant presenter info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176002" y="1389064"/>
            <a:ext cx="4699059" cy="637454"/>
          </a:xfrm>
        </p:spPr>
        <p:txBody>
          <a:bodyPr anchor="b">
            <a:normAutofit/>
          </a:bodyPr>
          <a:lstStyle>
            <a:lvl1pPr>
              <a:defRPr sz="220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689036" y="672879"/>
            <a:ext cx="1165276" cy="633412"/>
          </a:xfrm>
          <a:solidFill>
            <a:schemeClr val="bg1"/>
          </a:solidFill>
        </p:spPr>
        <p:txBody>
          <a:bodyPr/>
          <a:lstStyle>
            <a:lvl1pPr algn="ctr">
              <a:defRPr sz="1400"/>
            </a:lvl1pPr>
          </a:lstStyle>
          <a:p>
            <a:r>
              <a:rPr lang="en-GB" dirty="0" smtClean="0"/>
              <a:t>Client Logo</a:t>
            </a:r>
            <a:br>
              <a:rPr lang="en-GB" dirty="0" smtClean="0"/>
            </a:br>
            <a:r>
              <a:rPr lang="en-GB" dirty="0" smtClean="0"/>
              <a:t>(delete if unused)</a:t>
            </a:r>
            <a:endParaRPr lang="en-GB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7313" y="4627423"/>
            <a:ext cx="560381" cy="26019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defTabSz="924282"/>
            <a:fld id="{7F034911-0302-4AAB-AEF0-815419E29289}" type="slidenum">
              <a:rPr lang="en-US" smtClean="0">
                <a:solidFill>
                  <a:prstClr val="white">
                    <a:lumMod val="95000"/>
                  </a:prstClr>
                </a:solidFill>
                <a:latin typeface="Calibri"/>
              </a:rPr>
              <a:pPr defTabSz="924282"/>
              <a:t>‹nr›</a:t>
            </a:fld>
            <a:endParaRPr lang="en-US">
              <a:solidFill>
                <a:prstClr val="white">
                  <a:lumMod val="95000"/>
                </a:prstClr>
              </a:solidFill>
              <a:latin typeface="Calibri"/>
            </a:endParaRPr>
          </a:p>
        </p:txBody>
      </p:sp>
      <p:sp>
        <p:nvSpPr>
          <p:cNvPr id="14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176002" y="4031451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defTabSz="924282"/>
            <a:r>
              <a:rPr lang="en-GB" dirty="0" smtClean="0">
                <a:solidFill>
                  <a:srgbClr val="C8C9C7">
                    <a:lumMod val="75000"/>
                  </a:srgbClr>
                </a:solidFill>
                <a:latin typeface="Calibri"/>
              </a:rPr>
              <a:t>© 2015 Ipsos.  All rights reserved. Contains Ipsos' Confidential and Proprietary information and may not be disclosed or reproduced without the prior written consent of Ipsos.</a:t>
            </a:r>
            <a:endParaRPr lang="en-GB" dirty="0">
              <a:solidFill>
                <a:srgbClr val="C8C9C7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1000">
                <a:solidFill>
                  <a:prstClr val="white"/>
                </a:solidFill>
                <a:latin typeface="Calibri"/>
              </a:rPr>
              <a:pPr defTabSz="924282">
                <a:lnSpc>
                  <a:spcPct val="85000"/>
                </a:lnSpc>
                <a:spcBef>
                  <a:spcPts val="204"/>
                </a:spcBef>
              </a:pPr>
              <a:t>‹nr›</a:t>
            </a:fld>
            <a:endParaRPr lang="en-GB" sz="10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1179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pic>
        <p:nvPicPr>
          <p:cNvPr id="20" name="Picture 19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>
                <a:solidFill>
                  <a:prstClr val="white"/>
                </a:solidFill>
                <a:latin typeface="Calibri"/>
              </a:rPr>
              <a:pPr defTabSz="924282">
                <a:lnSpc>
                  <a:spcPct val="85000"/>
                </a:lnSpc>
                <a:spcBef>
                  <a:spcPts val="204"/>
                </a:spcBef>
              </a:pPr>
              <a:t>‹nr›</a:t>
            </a:fld>
            <a:endParaRPr lang="en-GB" sz="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  <a:defRPr/>
            </a:pPr>
            <a:r>
              <a:rPr lang="en-GB" sz="800" dirty="0">
                <a:solidFill>
                  <a:prstClr val="white"/>
                </a:solidFill>
                <a:latin typeface="Calibri"/>
              </a:rPr>
              <a:t>© 2015 Ipsos.</a:t>
            </a:r>
            <a:endParaRPr lang="en-GB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3" name="Picture 22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7" y="4594687"/>
            <a:ext cx="377327" cy="355982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3383" y="1622614"/>
            <a:ext cx="1211263" cy="1209675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818228" y="1622614"/>
            <a:ext cx="1211263" cy="1209675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93074" y="1622614"/>
            <a:ext cx="1211263" cy="1209675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GB" dirty="0"/>
          </a:p>
        </p:txBody>
      </p:sp>
      <p:pic>
        <p:nvPicPr>
          <p:cNvPr id="10" name="Picture 3" descr="C:\Users\Graphics Dude Ltd\Graphics Dude Ltd\Work\PC - IM - 150415A (template pt2)\Graphics\Tags\IpsosUU-WT-col.png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38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Pictur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4" y="0"/>
            <a:ext cx="9143999" cy="5143500"/>
          </a:xfrm>
          <a:effectLst/>
        </p:spPr>
        <p:txBody>
          <a:bodyPr/>
          <a:lstStyle>
            <a:lvl1pPr>
              <a:defRPr baseline="0"/>
            </a:lvl1pPr>
          </a:lstStyle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    Copy Desired Image, Select this placeholder, Paste &amp; Then “Send to back”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4094" y="2479436"/>
            <a:ext cx="7093160" cy="1000274"/>
          </a:xfrm>
          <a:effectLst>
            <a:outerShdw blurRad="825500" algn="ctr" rotWithShape="0">
              <a:prstClr val="black">
                <a:alpha val="20000"/>
              </a:prstClr>
            </a:outerShdw>
          </a:effectLst>
        </p:spPr>
        <p:txBody>
          <a:bodyPr anchor="t"/>
          <a:lstStyle>
            <a:lvl1pPr>
              <a:lnSpc>
                <a:spcPct val="80000"/>
              </a:lnSpc>
              <a:spcBef>
                <a:spcPts val="816"/>
              </a:spcBef>
              <a:defRPr sz="7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273" y="1857552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1224"/>
              </a:spcBef>
              <a:defRPr sz="2700" b="0" cap="none" baseline="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 smtClean="0"/>
              <a:t>Lorem Ipsum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614376" y="4650456"/>
            <a:ext cx="4951963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defTabSz="924282">
              <a:lnSpc>
                <a:spcPct val="85000"/>
              </a:lnSpc>
              <a:spcBef>
                <a:spcPts val="204"/>
              </a:spcBef>
            </a:pPr>
            <a:r>
              <a:rPr>
                <a:solidFill>
                  <a:prstClr val="white"/>
                </a:solidFill>
                <a:latin typeface="Calibri"/>
              </a:rPr>
              <a:t>© 2015 Ipsos. </a:t>
            </a:r>
            <a:endParaRPr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247314" y="4650456"/>
            <a:ext cx="382425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US" sz="800" smtClean="0">
                <a:solidFill>
                  <a:schemeClr val="bg1"/>
                </a:solidFill>
              </a:defRPr>
            </a:lvl1pPr>
          </a:lstStyle>
          <a:p>
            <a:pPr defTabSz="924282">
              <a:lnSpc>
                <a:spcPct val="85000"/>
              </a:lnSpc>
              <a:spcBef>
                <a:spcPts val="204"/>
              </a:spcBef>
            </a:pPr>
            <a:fld id="{7F034911-0302-4AAB-AEF0-815419E29289}" type="slidenum">
              <a:rPr lang="en-GB">
                <a:solidFill>
                  <a:prstClr val="white"/>
                </a:solidFill>
                <a:latin typeface="Calibri"/>
              </a:rPr>
              <a:pPr defTabSz="924282">
                <a:lnSpc>
                  <a:spcPct val="85000"/>
                </a:lnSpc>
                <a:spcBef>
                  <a:spcPts val="204"/>
                </a:spcBef>
              </a:pPr>
              <a:t>‹nr›</a:t>
            </a:fld>
            <a:endParaRPr lang="en-GB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4272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image" Target="../media/image1.png"/><Relationship Id="rId38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378" y="643469"/>
            <a:ext cx="8654595" cy="465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add emphasis part of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2" y="1388443"/>
            <a:ext cx="8651621" cy="2643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965726" y="4594675"/>
            <a:ext cx="1933546" cy="355982"/>
            <a:chOff x="10239375" y="6688139"/>
            <a:chExt cx="2842245" cy="523426"/>
          </a:xfrm>
        </p:grpSpPr>
        <p:pic>
          <p:nvPicPr>
            <p:cNvPr id="11" name="Picture 10" descr="IPSOS_GAMECHANGERS_blue.png"/>
            <p:cNvPicPr>
              <a:picLocks noChangeAspect="1"/>
            </p:cNvPicPr>
            <p:nvPr/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2" name="Picture 11" descr="IPSOS_GAMECHANGERS_blue.png"/>
            <p:cNvPicPr>
              <a:picLocks noChangeAspect="1"/>
            </p:cNvPicPr>
            <p:nvPr userDrawn="1"/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>
                <a:solidFill>
                  <a:srgbClr val="888B8D"/>
                </a:solidFill>
                <a:latin typeface="Calibri"/>
              </a:rPr>
              <a:pPr defTabSz="924282">
                <a:lnSpc>
                  <a:spcPct val="85000"/>
                </a:lnSpc>
                <a:spcBef>
                  <a:spcPts val="204"/>
                </a:spcBef>
              </a:pPr>
              <a:t>‹nr›</a:t>
            </a:fld>
            <a:endParaRPr lang="en-GB" sz="800" dirty="0">
              <a:solidFill>
                <a:srgbClr val="888B8D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defTabSz="924282">
              <a:lnSpc>
                <a:spcPct val="85000"/>
              </a:lnSpc>
              <a:spcBef>
                <a:spcPts val="204"/>
              </a:spcBef>
              <a:defRPr/>
            </a:pPr>
            <a:r>
              <a:rPr lang="en-GB" sz="800" dirty="0">
                <a:solidFill>
                  <a:srgbClr val="888B8D"/>
                </a:solidFill>
                <a:latin typeface="Calibri"/>
              </a:rPr>
              <a:t>© 2015 Ipsos.</a:t>
            </a:r>
            <a:endParaRPr lang="en-GB" sz="1200" dirty="0">
              <a:solidFill>
                <a:srgbClr val="1C1C1C">
                  <a:lumMod val="75000"/>
                  <a:lumOff val="25000"/>
                </a:srgbClr>
              </a:solidFill>
              <a:latin typeface="Calibri"/>
            </a:endParaRPr>
          </a:p>
        </p:txBody>
      </p:sp>
      <p:pic>
        <p:nvPicPr>
          <p:cNvPr id="9" name="Picture 3" descr="C:\Users\Graphics Dude Ltd\Graphics Dude Ltd\Work\PC - IM - 150415A (template pt2)\Graphics\Tags\IpsosUU-WT-col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8" y="149895"/>
            <a:ext cx="887036" cy="2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27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24282" rtl="0" eaLnBrk="1" latinLnBrk="0" hangingPunct="1">
        <a:lnSpc>
          <a:spcPct val="90000"/>
        </a:lnSpc>
        <a:spcBef>
          <a:spcPts val="408"/>
        </a:spcBef>
        <a:buNone/>
        <a:tabLst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kern="1200" cap="all" baseline="0">
          <a:solidFill>
            <a:schemeClr val="tx1"/>
          </a:solidFill>
          <a:latin typeface="+mn-lt"/>
          <a:ea typeface="+mn-ea"/>
          <a:cs typeface="+mn-cs"/>
        </a:defRPr>
      </a:lvl1pPr>
      <a:lvl2pPr marL="3240" indent="0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86802" indent="-186802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431911" indent="-191121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606834" indent="-176004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41775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3916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66056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28198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140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4282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6422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8564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0704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284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3498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9712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ek.grabowski@ipsos.com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7.jpg"/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hyperlink" Target="mailto:Marek.Grabowski@mamaitata.org.pl" TargetMode="External"/><Relationship Id="rId6" Type="http://schemas.openxmlformats.org/officeDocument/2006/relationships/image" Target="../media/image12.jp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ctrTitle"/>
          </p:nvPr>
        </p:nvSpPr>
        <p:spPr>
          <a:xfrm>
            <a:off x="4176004" y="1420578"/>
            <a:ext cx="4699059" cy="451406"/>
          </a:xfrm>
        </p:spPr>
        <p:txBody>
          <a:bodyPr/>
          <a:lstStyle/>
          <a:p>
            <a:r>
              <a:rPr lang="pl-PL" sz="3200" dirty="0" smtClean="0"/>
              <a:t>Odpowiedzialny facet</a:t>
            </a:r>
            <a:endParaRPr lang="en-GB" sz="32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176004" y="3810669"/>
            <a:ext cx="4699059" cy="1332300"/>
          </a:xfrm>
        </p:spPr>
        <p:txBody>
          <a:bodyPr/>
          <a:lstStyle/>
          <a:p>
            <a:pPr marL="0" lvl="1">
              <a:spcBef>
                <a:spcPts val="300"/>
              </a:spcBef>
            </a:pPr>
            <a:r>
              <a:rPr lang="pl-PL" sz="1400" cap="all" dirty="0" smtClean="0"/>
              <a:t>Marek </a:t>
            </a:r>
            <a:r>
              <a:rPr lang="pl-PL" sz="1400" cap="all" dirty="0"/>
              <a:t>Grabowski</a:t>
            </a:r>
          </a:p>
          <a:p>
            <a:pPr lvl="1"/>
            <a:r>
              <a:rPr lang="pl-PL" dirty="0" err="1"/>
              <a:t>Qualitative</a:t>
            </a:r>
            <a:r>
              <a:rPr lang="pl-PL" dirty="0"/>
              <a:t> </a:t>
            </a:r>
            <a:r>
              <a:rPr lang="pl-PL" dirty="0" err="1"/>
              <a:t>Research</a:t>
            </a:r>
            <a:r>
              <a:rPr lang="pl-PL" dirty="0"/>
              <a:t> Team </a:t>
            </a:r>
            <a:r>
              <a:rPr lang="pl-PL" dirty="0" smtClean="0"/>
              <a:t>Leader; </a:t>
            </a:r>
            <a:r>
              <a:rPr lang="pl-PL" dirty="0" smtClean="0">
                <a:hlinkClick r:id="rId3"/>
              </a:rPr>
              <a:t>marek.grabowski@ipsos.com</a:t>
            </a:r>
            <a:endParaRPr lang="pl-PL" dirty="0" smtClean="0"/>
          </a:p>
          <a:p>
            <a:pPr lvl="1"/>
            <a:endParaRPr lang="pl-PL" dirty="0" smtClean="0"/>
          </a:p>
          <a:p>
            <a:pPr lvl="1"/>
            <a:endParaRPr lang="en-US" dirty="0"/>
          </a:p>
        </p:txBody>
      </p:sp>
      <p:sp>
        <p:nvSpPr>
          <p:cNvPr id="17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165730" y="4411590"/>
            <a:ext cx="4699059" cy="595972"/>
          </a:xfrm>
        </p:spPr>
        <p:txBody>
          <a:bodyPr/>
          <a:lstStyle>
            <a:lvl1pPr>
              <a:defRPr sz="100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 dirty="0" smtClean="0">
                <a:solidFill>
                  <a:srgbClr val="C8C9C7">
                    <a:lumMod val="75000"/>
                  </a:srgbClr>
                </a:solidFill>
                <a:latin typeface="Calibri"/>
              </a:rPr>
              <a:t>© 2015 Ipsos.  All rights reserved. Contains Ipsos' Confidential and Proprietary information and may not be disclosed or reproduced without the prior written consent of Ipsos.</a:t>
            </a:r>
            <a:endParaRPr lang="en-GB" dirty="0">
              <a:solidFill>
                <a:srgbClr val="C8C9C7">
                  <a:lumMod val="75000"/>
                </a:srgbClr>
              </a:solidFill>
              <a:latin typeface="Calibri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23347" y="540"/>
            <a:ext cx="4512063" cy="5142960"/>
            <a:chOff x="622299" y="794"/>
            <a:chExt cx="6632576" cy="7562056"/>
          </a:xfrm>
        </p:grpSpPr>
        <p:sp>
          <p:nvSpPr>
            <p:cNvPr id="31" name="Freeform 49"/>
            <p:cNvSpPr>
              <a:spLocks/>
            </p:cNvSpPr>
            <p:nvPr userDrawn="1"/>
          </p:nvSpPr>
          <p:spPr bwMode="ltGray">
            <a:xfrm flipH="1">
              <a:off x="622299" y="794"/>
              <a:ext cx="5346701" cy="7562056"/>
            </a:xfrm>
            <a:custGeom>
              <a:avLst/>
              <a:gdLst/>
              <a:ahLst/>
              <a:cxnLst/>
              <a:rect l="l" t="t" r="r" b="b"/>
              <a:pathLst>
                <a:path w="5346701" h="7562056">
                  <a:moveTo>
                    <a:pt x="5346701" y="0"/>
                  </a:moveTo>
                  <a:lnTo>
                    <a:pt x="0" y="0"/>
                  </a:lnTo>
                  <a:lnTo>
                    <a:pt x="0" y="7562056"/>
                  </a:lnTo>
                  <a:lnTo>
                    <a:pt x="474459" y="75620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82"/>
              <a:endParaRPr lang="en-GB" dirty="0">
                <a:solidFill>
                  <a:srgbClr val="222223"/>
                </a:solidFill>
                <a:latin typeface="Calibri"/>
              </a:endParaRPr>
            </a:p>
          </p:txBody>
        </p:sp>
        <p:sp>
          <p:nvSpPr>
            <p:cNvPr id="32" name="Freeform 51"/>
            <p:cNvSpPr>
              <a:spLocks/>
            </p:cNvSpPr>
            <p:nvPr userDrawn="1"/>
          </p:nvSpPr>
          <p:spPr bwMode="ltGray">
            <a:xfrm flipH="1">
              <a:off x="622300" y="794"/>
              <a:ext cx="6632575" cy="4038600"/>
            </a:xfrm>
            <a:custGeom>
              <a:avLst/>
              <a:gdLst>
                <a:gd name="T0" fmla="*/ 0 w 4178"/>
                <a:gd name="T1" fmla="*/ 0 h 2544"/>
                <a:gd name="T2" fmla="*/ 2544 w 4178"/>
                <a:gd name="T3" fmla="*/ 2544 h 2544"/>
                <a:gd name="T4" fmla="*/ 4178 w 4178"/>
                <a:gd name="T5" fmla="*/ 0 h 2544"/>
                <a:gd name="T6" fmla="*/ 0 w 4178"/>
                <a:gd name="T7" fmla="*/ 0 h 2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78" h="2544">
                  <a:moveTo>
                    <a:pt x="0" y="0"/>
                  </a:moveTo>
                  <a:lnTo>
                    <a:pt x="2544" y="2544"/>
                  </a:lnTo>
                  <a:lnTo>
                    <a:pt x="41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82"/>
              <a:endParaRPr lang="en-GB" dirty="0">
                <a:solidFill>
                  <a:srgbClr val="222223"/>
                </a:solidFill>
                <a:latin typeface="Calibri"/>
              </a:endParaRPr>
            </a:p>
          </p:txBody>
        </p:sp>
        <p:sp>
          <p:nvSpPr>
            <p:cNvPr id="33" name="Freeform 53"/>
            <p:cNvSpPr>
              <a:spLocks/>
            </p:cNvSpPr>
            <p:nvPr userDrawn="1"/>
          </p:nvSpPr>
          <p:spPr bwMode="ltGray">
            <a:xfrm flipH="1">
              <a:off x="1730375" y="1470819"/>
              <a:ext cx="2584450" cy="3092450"/>
            </a:xfrm>
            <a:custGeom>
              <a:avLst/>
              <a:gdLst>
                <a:gd name="T0" fmla="*/ 490 w 1628"/>
                <a:gd name="T1" fmla="*/ 1948 h 1948"/>
                <a:gd name="T2" fmla="*/ 402 w 1628"/>
                <a:gd name="T3" fmla="*/ 1886 h 1948"/>
                <a:gd name="T4" fmla="*/ 322 w 1628"/>
                <a:gd name="T5" fmla="*/ 1816 h 1948"/>
                <a:gd name="T6" fmla="*/ 250 w 1628"/>
                <a:gd name="T7" fmla="*/ 1740 h 1948"/>
                <a:gd name="T8" fmla="*/ 188 w 1628"/>
                <a:gd name="T9" fmla="*/ 1658 h 1948"/>
                <a:gd name="T10" fmla="*/ 134 w 1628"/>
                <a:gd name="T11" fmla="*/ 1570 h 1948"/>
                <a:gd name="T12" fmla="*/ 88 w 1628"/>
                <a:gd name="T13" fmla="*/ 1480 h 1948"/>
                <a:gd name="T14" fmla="*/ 52 w 1628"/>
                <a:gd name="T15" fmla="*/ 1384 h 1948"/>
                <a:gd name="T16" fmla="*/ 26 w 1628"/>
                <a:gd name="T17" fmla="*/ 1286 h 1948"/>
                <a:gd name="T18" fmla="*/ 8 w 1628"/>
                <a:gd name="T19" fmla="*/ 1186 h 1948"/>
                <a:gd name="T20" fmla="*/ 0 w 1628"/>
                <a:gd name="T21" fmla="*/ 1086 h 1948"/>
                <a:gd name="T22" fmla="*/ 2 w 1628"/>
                <a:gd name="T23" fmla="*/ 984 h 1948"/>
                <a:gd name="T24" fmla="*/ 14 w 1628"/>
                <a:gd name="T25" fmla="*/ 882 h 1948"/>
                <a:gd name="T26" fmla="*/ 36 w 1628"/>
                <a:gd name="T27" fmla="*/ 780 h 1948"/>
                <a:gd name="T28" fmla="*/ 70 w 1628"/>
                <a:gd name="T29" fmla="*/ 682 h 1948"/>
                <a:gd name="T30" fmla="*/ 112 w 1628"/>
                <a:gd name="T31" fmla="*/ 584 h 1948"/>
                <a:gd name="T32" fmla="*/ 166 w 1628"/>
                <a:gd name="T33" fmla="*/ 490 h 1948"/>
                <a:gd name="T34" fmla="*/ 196 w 1628"/>
                <a:gd name="T35" fmla="*/ 444 h 1948"/>
                <a:gd name="T36" fmla="*/ 262 w 1628"/>
                <a:gd name="T37" fmla="*/ 360 h 1948"/>
                <a:gd name="T38" fmla="*/ 334 w 1628"/>
                <a:gd name="T39" fmla="*/ 284 h 1948"/>
                <a:gd name="T40" fmla="*/ 414 w 1628"/>
                <a:gd name="T41" fmla="*/ 218 h 1948"/>
                <a:gd name="T42" fmla="*/ 498 w 1628"/>
                <a:gd name="T43" fmla="*/ 160 h 1948"/>
                <a:gd name="T44" fmla="*/ 588 w 1628"/>
                <a:gd name="T45" fmla="*/ 110 h 1948"/>
                <a:gd name="T46" fmla="*/ 682 w 1628"/>
                <a:gd name="T47" fmla="*/ 68 h 1948"/>
                <a:gd name="T48" fmla="*/ 778 w 1628"/>
                <a:gd name="T49" fmla="*/ 38 h 1948"/>
                <a:gd name="T50" fmla="*/ 876 w 1628"/>
                <a:gd name="T51" fmla="*/ 16 h 1948"/>
                <a:gd name="T52" fmla="*/ 978 w 1628"/>
                <a:gd name="T53" fmla="*/ 2 h 1948"/>
                <a:gd name="T54" fmla="*/ 1080 w 1628"/>
                <a:gd name="T55" fmla="*/ 0 h 1948"/>
                <a:gd name="T56" fmla="*/ 1182 w 1628"/>
                <a:gd name="T57" fmla="*/ 8 h 1948"/>
                <a:gd name="T58" fmla="*/ 1282 w 1628"/>
                <a:gd name="T59" fmla="*/ 24 h 1948"/>
                <a:gd name="T60" fmla="*/ 1382 w 1628"/>
                <a:gd name="T61" fmla="*/ 52 h 1948"/>
                <a:gd name="T62" fmla="*/ 1482 w 1628"/>
                <a:gd name="T63" fmla="*/ 88 h 1948"/>
                <a:gd name="T64" fmla="*/ 1576 w 1628"/>
                <a:gd name="T65" fmla="*/ 136 h 1948"/>
                <a:gd name="T66" fmla="*/ 1624 w 1628"/>
                <a:gd name="T67" fmla="*/ 164 h 1948"/>
                <a:gd name="T68" fmla="*/ 490 w 1628"/>
                <a:gd name="T69" fmla="*/ 1948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8" h="1948">
                  <a:moveTo>
                    <a:pt x="490" y="1948"/>
                  </a:moveTo>
                  <a:lnTo>
                    <a:pt x="490" y="1948"/>
                  </a:lnTo>
                  <a:lnTo>
                    <a:pt x="444" y="1918"/>
                  </a:lnTo>
                  <a:lnTo>
                    <a:pt x="402" y="1886"/>
                  </a:lnTo>
                  <a:lnTo>
                    <a:pt x="360" y="1852"/>
                  </a:lnTo>
                  <a:lnTo>
                    <a:pt x="322" y="1816"/>
                  </a:lnTo>
                  <a:lnTo>
                    <a:pt x="286" y="1778"/>
                  </a:lnTo>
                  <a:lnTo>
                    <a:pt x="250" y="1740"/>
                  </a:lnTo>
                  <a:lnTo>
                    <a:pt x="218" y="1700"/>
                  </a:lnTo>
                  <a:lnTo>
                    <a:pt x="188" y="1658"/>
                  </a:lnTo>
                  <a:lnTo>
                    <a:pt x="160" y="1614"/>
                  </a:lnTo>
                  <a:lnTo>
                    <a:pt x="134" y="1570"/>
                  </a:lnTo>
                  <a:lnTo>
                    <a:pt x="110" y="1526"/>
                  </a:lnTo>
                  <a:lnTo>
                    <a:pt x="88" y="1480"/>
                  </a:lnTo>
                  <a:lnTo>
                    <a:pt x="70" y="1432"/>
                  </a:lnTo>
                  <a:lnTo>
                    <a:pt x="52" y="1384"/>
                  </a:lnTo>
                  <a:lnTo>
                    <a:pt x="38" y="1336"/>
                  </a:lnTo>
                  <a:lnTo>
                    <a:pt x="26" y="1286"/>
                  </a:lnTo>
                  <a:lnTo>
                    <a:pt x="16" y="1236"/>
                  </a:lnTo>
                  <a:lnTo>
                    <a:pt x="8" y="1186"/>
                  </a:lnTo>
                  <a:lnTo>
                    <a:pt x="4" y="1136"/>
                  </a:lnTo>
                  <a:lnTo>
                    <a:pt x="0" y="1086"/>
                  </a:lnTo>
                  <a:lnTo>
                    <a:pt x="0" y="1034"/>
                  </a:lnTo>
                  <a:lnTo>
                    <a:pt x="2" y="984"/>
                  </a:lnTo>
                  <a:lnTo>
                    <a:pt x="8" y="932"/>
                  </a:lnTo>
                  <a:lnTo>
                    <a:pt x="14" y="882"/>
                  </a:lnTo>
                  <a:lnTo>
                    <a:pt x="24" y="830"/>
                  </a:lnTo>
                  <a:lnTo>
                    <a:pt x="36" y="780"/>
                  </a:lnTo>
                  <a:lnTo>
                    <a:pt x="52" y="730"/>
                  </a:lnTo>
                  <a:lnTo>
                    <a:pt x="70" y="682"/>
                  </a:lnTo>
                  <a:lnTo>
                    <a:pt x="90" y="632"/>
                  </a:lnTo>
                  <a:lnTo>
                    <a:pt x="112" y="584"/>
                  </a:lnTo>
                  <a:lnTo>
                    <a:pt x="138" y="536"/>
                  </a:lnTo>
                  <a:lnTo>
                    <a:pt x="166" y="490"/>
                  </a:lnTo>
                  <a:lnTo>
                    <a:pt x="166" y="490"/>
                  </a:lnTo>
                  <a:lnTo>
                    <a:pt x="196" y="444"/>
                  </a:lnTo>
                  <a:lnTo>
                    <a:pt x="228" y="402"/>
                  </a:lnTo>
                  <a:lnTo>
                    <a:pt x="262" y="360"/>
                  </a:lnTo>
                  <a:lnTo>
                    <a:pt x="298" y="322"/>
                  </a:lnTo>
                  <a:lnTo>
                    <a:pt x="334" y="284"/>
                  </a:lnTo>
                  <a:lnTo>
                    <a:pt x="374" y="250"/>
                  </a:lnTo>
                  <a:lnTo>
                    <a:pt x="414" y="218"/>
                  </a:lnTo>
                  <a:lnTo>
                    <a:pt x="456" y="188"/>
                  </a:lnTo>
                  <a:lnTo>
                    <a:pt x="498" y="160"/>
                  </a:lnTo>
                  <a:lnTo>
                    <a:pt x="542" y="134"/>
                  </a:lnTo>
                  <a:lnTo>
                    <a:pt x="588" y="110"/>
                  </a:lnTo>
                  <a:lnTo>
                    <a:pt x="634" y="88"/>
                  </a:lnTo>
                  <a:lnTo>
                    <a:pt x="682" y="68"/>
                  </a:lnTo>
                  <a:lnTo>
                    <a:pt x="730" y="52"/>
                  </a:lnTo>
                  <a:lnTo>
                    <a:pt x="778" y="38"/>
                  </a:lnTo>
                  <a:lnTo>
                    <a:pt x="828" y="26"/>
                  </a:lnTo>
                  <a:lnTo>
                    <a:pt x="876" y="16"/>
                  </a:lnTo>
                  <a:lnTo>
                    <a:pt x="926" y="8"/>
                  </a:lnTo>
                  <a:lnTo>
                    <a:pt x="978" y="2"/>
                  </a:lnTo>
                  <a:lnTo>
                    <a:pt x="1028" y="0"/>
                  </a:lnTo>
                  <a:lnTo>
                    <a:pt x="1080" y="0"/>
                  </a:lnTo>
                  <a:lnTo>
                    <a:pt x="1130" y="2"/>
                  </a:lnTo>
                  <a:lnTo>
                    <a:pt x="1182" y="8"/>
                  </a:lnTo>
                  <a:lnTo>
                    <a:pt x="1232" y="14"/>
                  </a:lnTo>
                  <a:lnTo>
                    <a:pt x="1282" y="24"/>
                  </a:lnTo>
                  <a:lnTo>
                    <a:pt x="1332" y="36"/>
                  </a:lnTo>
                  <a:lnTo>
                    <a:pt x="1382" y="52"/>
                  </a:lnTo>
                  <a:lnTo>
                    <a:pt x="1432" y="68"/>
                  </a:lnTo>
                  <a:lnTo>
                    <a:pt x="1482" y="88"/>
                  </a:lnTo>
                  <a:lnTo>
                    <a:pt x="1530" y="112"/>
                  </a:lnTo>
                  <a:lnTo>
                    <a:pt x="1576" y="136"/>
                  </a:lnTo>
                  <a:lnTo>
                    <a:pt x="1624" y="164"/>
                  </a:lnTo>
                  <a:lnTo>
                    <a:pt x="1624" y="164"/>
                  </a:lnTo>
                  <a:lnTo>
                    <a:pt x="1628" y="168"/>
                  </a:lnTo>
                  <a:lnTo>
                    <a:pt x="490" y="19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82"/>
              <a:endParaRPr lang="en-GB" dirty="0">
                <a:solidFill>
                  <a:srgbClr val="222223"/>
                </a:solidFill>
                <a:latin typeface="Calibri"/>
              </a:endParaRPr>
            </a:p>
          </p:txBody>
        </p:sp>
        <p:sp>
          <p:nvSpPr>
            <p:cNvPr id="34" name="Freeform 55"/>
            <p:cNvSpPr>
              <a:spLocks/>
            </p:cNvSpPr>
            <p:nvPr userDrawn="1"/>
          </p:nvSpPr>
          <p:spPr bwMode="ltGray">
            <a:xfrm flipH="1">
              <a:off x="4149725" y="858044"/>
              <a:ext cx="863600" cy="863600"/>
            </a:xfrm>
            <a:custGeom>
              <a:avLst/>
              <a:gdLst>
                <a:gd name="T0" fmla="*/ 0 w 544"/>
                <a:gd name="T1" fmla="*/ 272 h 544"/>
                <a:gd name="T2" fmla="*/ 4 w 544"/>
                <a:gd name="T3" fmla="*/ 218 h 544"/>
                <a:gd name="T4" fmla="*/ 20 w 544"/>
                <a:gd name="T5" fmla="*/ 166 h 544"/>
                <a:gd name="T6" fmla="*/ 46 w 544"/>
                <a:gd name="T7" fmla="*/ 120 h 544"/>
                <a:gd name="T8" fmla="*/ 80 w 544"/>
                <a:gd name="T9" fmla="*/ 80 h 544"/>
                <a:gd name="T10" fmla="*/ 120 w 544"/>
                <a:gd name="T11" fmla="*/ 46 h 544"/>
                <a:gd name="T12" fmla="*/ 166 w 544"/>
                <a:gd name="T13" fmla="*/ 20 h 544"/>
                <a:gd name="T14" fmla="*/ 216 w 544"/>
                <a:gd name="T15" fmla="*/ 4 h 544"/>
                <a:gd name="T16" fmla="*/ 272 w 544"/>
                <a:gd name="T17" fmla="*/ 0 h 544"/>
                <a:gd name="T18" fmla="*/ 300 w 544"/>
                <a:gd name="T19" fmla="*/ 0 h 544"/>
                <a:gd name="T20" fmla="*/ 352 w 544"/>
                <a:gd name="T21" fmla="*/ 12 h 544"/>
                <a:gd name="T22" fmla="*/ 402 w 544"/>
                <a:gd name="T23" fmla="*/ 32 h 544"/>
                <a:gd name="T24" fmla="*/ 446 w 544"/>
                <a:gd name="T25" fmla="*/ 62 h 544"/>
                <a:gd name="T26" fmla="*/ 482 w 544"/>
                <a:gd name="T27" fmla="*/ 98 h 544"/>
                <a:gd name="T28" fmla="*/ 512 w 544"/>
                <a:gd name="T29" fmla="*/ 142 h 544"/>
                <a:gd name="T30" fmla="*/ 532 w 544"/>
                <a:gd name="T31" fmla="*/ 190 h 544"/>
                <a:gd name="T32" fmla="*/ 544 w 544"/>
                <a:gd name="T33" fmla="*/ 244 h 544"/>
                <a:gd name="T34" fmla="*/ 544 w 544"/>
                <a:gd name="T35" fmla="*/ 272 h 544"/>
                <a:gd name="T36" fmla="*/ 538 w 544"/>
                <a:gd name="T37" fmla="*/ 326 h 544"/>
                <a:gd name="T38" fmla="*/ 524 w 544"/>
                <a:gd name="T39" fmla="*/ 378 h 544"/>
                <a:gd name="T40" fmla="*/ 498 w 544"/>
                <a:gd name="T41" fmla="*/ 424 h 544"/>
                <a:gd name="T42" fmla="*/ 464 w 544"/>
                <a:gd name="T43" fmla="*/ 464 h 544"/>
                <a:gd name="T44" fmla="*/ 424 w 544"/>
                <a:gd name="T45" fmla="*/ 498 h 544"/>
                <a:gd name="T46" fmla="*/ 378 w 544"/>
                <a:gd name="T47" fmla="*/ 524 h 544"/>
                <a:gd name="T48" fmla="*/ 326 w 544"/>
                <a:gd name="T49" fmla="*/ 540 h 544"/>
                <a:gd name="T50" fmla="*/ 272 w 544"/>
                <a:gd name="T51" fmla="*/ 544 h 544"/>
                <a:gd name="T52" fmla="*/ 244 w 544"/>
                <a:gd name="T53" fmla="*/ 544 h 544"/>
                <a:gd name="T54" fmla="*/ 190 w 544"/>
                <a:gd name="T55" fmla="*/ 532 h 544"/>
                <a:gd name="T56" fmla="*/ 142 w 544"/>
                <a:gd name="T57" fmla="*/ 512 h 544"/>
                <a:gd name="T58" fmla="*/ 98 w 544"/>
                <a:gd name="T59" fmla="*/ 482 h 544"/>
                <a:gd name="T60" fmla="*/ 62 w 544"/>
                <a:gd name="T61" fmla="*/ 446 h 544"/>
                <a:gd name="T62" fmla="*/ 32 w 544"/>
                <a:gd name="T63" fmla="*/ 402 h 544"/>
                <a:gd name="T64" fmla="*/ 12 w 544"/>
                <a:gd name="T65" fmla="*/ 354 h 544"/>
                <a:gd name="T66" fmla="*/ 0 w 544"/>
                <a:gd name="T67" fmla="*/ 300 h 544"/>
                <a:gd name="T68" fmla="*/ 0 w 544"/>
                <a:gd name="T69" fmla="*/ 272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4" h="544">
                  <a:moveTo>
                    <a:pt x="0" y="272"/>
                  </a:moveTo>
                  <a:lnTo>
                    <a:pt x="0" y="272"/>
                  </a:lnTo>
                  <a:lnTo>
                    <a:pt x="0" y="244"/>
                  </a:lnTo>
                  <a:lnTo>
                    <a:pt x="4" y="218"/>
                  </a:lnTo>
                  <a:lnTo>
                    <a:pt x="12" y="190"/>
                  </a:lnTo>
                  <a:lnTo>
                    <a:pt x="20" y="166"/>
                  </a:lnTo>
                  <a:lnTo>
                    <a:pt x="32" y="142"/>
                  </a:lnTo>
                  <a:lnTo>
                    <a:pt x="46" y="120"/>
                  </a:lnTo>
                  <a:lnTo>
                    <a:pt x="62" y="98"/>
                  </a:lnTo>
                  <a:lnTo>
                    <a:pt x="80" y="80"/>
                  </a:lnTo>
                  <a:lnTo>
                    <a:pt x="98" y="62"/>
                  </a:lnTo>
                  <a:lnTo>
                    <a:pt x="120" y="46"/>
                  </a:lnTo>
                  <a:lnTo>
                    <a:pt x="142" y="32"/>
                  </a:lnTo>
                  <a:lnTo>
                    <a:pt x="166" y="20"/>
                  </a:lnTo>
                  <a:lnTo>
                    <a:pt x="190" y="12"/>
                  </a:lnTo>
                  <a:lnTo>
                    <a:pt x="216" y="4"/>
                  </a:lnTo>
                  <a:lnTo>
                    <a:pt x="244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300" y="0"/>
                  </a:lnTo>
                  <a:lnTo>
                    <a:pt x="326" y="4"/>
                  </a:lnTo>
                  <a:lnTo>
                    <a:pt x="352" y="12"/>
                  </a:lnTo>
                  <a:lnTo>
                    <a:pt x="378" y="20"/>
                  </a:lnTo>
                  <a:lnTo>
                    <a:pt x="402" y="32"/>
                  </a:lnTo>
                  <a:lnTo>
                    <a:pt x="424" y="46"/>
                  </a:lnTo>
                  <a:lnTo>
                    <a:pt x="446" y="62"/>
                  </a:lnTo>
                  <a:lnTo>
                    <a:pt x="464" y="80"/>
                  </a:lnTo>
                  <a:lnTo>
                    <a:pt x="482" y="98"/>
                  </a:lnTo>
                  <a:lnTo>
                    <a:pt x="498" y="120"/>
                  </a:lnTo>
                  <a:lnTo>
                    <a:pt x="512" y="142"/>
                  </a:lnTo>
                  <a:lnTo>
                    <a:pt x="524" y="166"/>
                  </a:lnTo>
                  <a:lnTo>
                    <a:pt x="532" y="190"/>
                  </a:lnTo>
                  <a:lnTo>
                    <a:pt x="538" y="218"/>
                  </a:lnTo>
                  <a:lnTo>
                    <a:pt x="544" y="244"/>
                  </a:lnTo>
                  <a:lnTo>
                    <a:pt x="544" y="272"/>
                  </a:lnTo>
                  <a:lnTo>
                    <a:pt x="544" y="272"/>
                  </a:lnTo>
                  <a:lnTo>
                    <a:pt x="544" y="300"/>
                  </a:lnTo>
                  <a:lnTo>
                    <a:pt x="538" y="326"/>
                  </a:lnTo>
                  <a:lnTo>
                    <a:pt x="532" y="354"/>
                  </a:lnTo>
                  <a:lnTo>
                    <a:pt x="524" y="378"/>
                  </a:lnTo>
                  <a:lnTo>
                    <a:pt x="512" y="402"/>
                  </a:lnTo>
                  <a:lnTo>
                    <a:pt x="498" y="424"/>
                  </a:lnTo>
                  <a:lnTo>
                    <a:pt x="482" y="446"/>
                  </a:lnTo>
                  <a:lnTo>
                    <a:pt x="464" y="464"/>
                  </a:lnTo>
                  <a:lnTo>
                    <a:pt x="446" y="482"/>
                  </a:lnTo>
                  <a:lnTo>
                    <a:pt x="424" y="498"/>
                  </a:lnTo>
                  <a:lnTo>
                    <a:pt x="402" y="512"/>
                  </a:lnTo>
                  <a:lnTo>
                    <a:pt x="378" y="524"/>
                  </a:lnTo>
                  <a:lnTo>
                    <a:pt x="352" y="532"/>
                  </a:lnTo>
                  <a:lnTo>
                    <a:pt x="326" y="540"/>
                  </a:lnTo>
                  <a:lnTo>
                    <a:pt x="300" y="544"/>
                  </a:lnTo>
                  <a:lnTo>
                    <a:pt x="272" y="544"/>
                  </a:lnTo>
                  <a:lnTo>
                    <a:pt x="272" y="544"/>
                  </a:lnTo>
                  <a:lnTo>
                    <a:pt x="244" y="544"/>
                  </a:lnTo>
                  <a:lnTo>
                    <a:pt x="216" y="540"/>
                  </a:lnTo>
                  <a:lnTo>
                    <a:pt x="190" y="532"/>
                  </a:lnTo>
                  <a:lnTo>
                    <a:pt x="166" y="524"/>
                  </a:lnTo>
                  <a:lnTo>
                    <a:pt x="142" y="512"/>
                  </a:lnTo>
                  <a:lnTo>
                    <a:pt x="120" y="498"/>
                  </a:lnTo>
                  <a:lnTo>
                    <a:pt x="98" y="482"/>
                  </a:lnTo>
                  <a:lnTo>
                    <a:pt x="80" y="464"/>
                  </a:lnTo>
                  <a:lnTo>
                    <a:pt x="62" y="446"/>
                  </a:lnTo>
                  <a:lnTo>
                    <a:pt x="46" y="424"/>
                  </a:lnTo>
                  <a:lnTo>
                    <a:pt x="32" y="402"/>
                  </a:lnTo>
                  <a:lnTo>
                    <a:pt x="20" y="378"/>
                  </a:lnTo>
                  <a:lnTo>
                    <a:pt x="12" y="354"/>
                  </a:lnTo>
                  <a:lnTo>
                    <a:pt x="4" y="326"/>
                  </a:lnTo>
                  <a:lnTo>
                    <a:pt x="0" y="300"/>
                  </a:lnTo>
                  <a:lnTo>
                    <a:pt x="0" y="272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82"/>
              <a:endParaRPr lang="en-GB" dirty="0">
                <a:solidFill>
                  <a:srgbClr val="222223"/>
                </a:solidFill>
                <a:latin typeface="Calibri"/>
              </a:endParaRPr>
            </a:p>
          </p:txBody>
        </p:sp>
        <p:sp>
          <p:nvSpPr>
            <p:cNvPr id="35" name="Freeform 61"/>
            <p:cNvSpPr>
              <a:spLocks/>
            </p:cNvSpPr>
            <p:nvPr userDrawn="1"/>
          </p:nvSpPr>
          <p:spPr bwMode="ltGray">
            <a:xfrm flipH="1">
              <a:off x="5730875" y="972344"/>
              <a:ext cx="654049" cy="647700"/>
            </a:xfrm>
            <a:custGeom>
              <a:avLst/>
              <a:gdLst>
                <a:gd name="T0" fmla="*/ 412 w 412"/>
                <a:gd name="T1" fmla="*/ 336 h 408"/>
                <a:gd name="T2" fmla="*/ 412 w 412"/>
                <a:gd name="T3" fmla="*/ 336 h 408"/>
                <a:gd name="T4" fmla="*/ 394 w 412"/>
                <a:gd name="T5" fmla="*/ 352 h 408"/>
                <a:gd name="T6" fmla="*/ 374 w 412"/>
                <a:gd name="T7" fmla="*/ 368 h 408"/>
                <a:gd name="T8" fmla="*/ 354 w 412"/>
                <a:gd name="T9" fmla="*/ 380 h 408"/>
                <a:gd name="T10" fmla="*/ 334 w 412"/>
                <a:gd name="T11" fmla="*/ 390 h 408"/>
                <a:gd name="T12" fmla="*/ 312 w 412"/>
                <a:gd name="T13" fmla="*/ 398 h 408"/>
                <a:gd name="T14" fmla="*/ 288 w 412"/>
                <a:gd name="T15" fmla="*/ 404 h 408"/>
                <a:gd name="T16" fmla="*/ 266 w 412"/>
                <a:gd name="T17" fmla="*/ 406 h 408"/>
                <a:gd name="T18" fmla="*/ 244 w 412"/>
                <a:gd name="T19" fmla="*/ 408 h 408"/>
                <a:gd name="T20" fmla="*/ 220 w 412"/>
                <a:gd name="T21" fmla="*/ 408 h 408"/>
                <a:gd name="T22" fmla="*/ 198 w 412"/>
                <a:gd name="T23" fmla="*/ 404 h 408"/>
                <a:gd name="T24" fmla="*/ 174 w 412"/>
                <a:gd name="T25" fmla="*/ 400 h 408"/>
                <a:gd name="T26" fmla="*/ 152 w 412"/>
                <a:gd name="T27" fmla="*/ 392 h 408"/>
                <a:gd name="T28" fmla="*/ 132 w 412"/>
                <a:gd name="T29" fmla="*/ 382 h 408"/>
                <a:gd name="T30" fmla="*/ 110 w 412"/>
                <a:gd name="T31" fmla="*/ 370 h 408"/>
                <a:gd name="T32" fmla="*/ 92 w 412"/>
                <a:gd name="T33" fmla="*/ 356 h 408"/>
                <a:gd name="T34" fmla="*/ 72 w 412"/>
                <a:gd name="T35" fmla="*/ 340 h 408"/>
                <a:gd name="T36" fmla="*/ 72 w 412"/>
                <a:gd name="T37" fmla="*/ 340 h 408"/>
                <a:gd name="T38" fmla="*/ 56 w 412"/>
                <a:gd name="T39" fmla="*/ 322 h 408"/>
                <a:gd name="T40" fmla="*/ 42 w 412"/>
                <a:gd name="T41" fmla="*/ 302 h 408"/>
                <a:gd name="T42" fmla="*/ 30 w 412"/>
                <a:gd name="T43" fmla="*/ 282 h 408"/>
                <a:gd name="T44" fmla="*/ 20 w 412"/>
                <a:gd name="T45" fmla="*/ 262 h 408"/>
                <a:gd name="T46" fmla="*/ 12 w 412"/>
                <a:gd name="T47" fmla="*/ 240 h 408"/>
                <a:gd name="T48" fmla="*/ 6 w 412"/>
                <a:gd name="T49" fmla="*/ 218 h 408"/>
                <a:gd name="T50" fmla="*/ 2 w 412"/>
                <a:gd name="T51" fmla="*/ 194 h 408"/>
                <a:gd name="T52" fmla="*/ 0 w 412"/>
                <a:gd name="T53" fmla="*/ 172 h 408"/>
                <a:gd name="T54" fmla="*/ 2 w 412"/>
                <a:gd name="T55" fmla="*/ 148 h 408"/>
                <a:gd name="T56" fmla="*/ 4 w 412"/>
                <a:gd name="T57" fmla="*/ 126 h 408"/>
                <a:gd name="T58" fmla="*/ 10 w 412"/>
                <a:gd name="T59" fmla="*/ 104 h 408"/>
                <a:gd name="T60" fmla="*/ 18 w 412"/>
                <a:gd name="T61" fmla="*/ 80 h 408"/>
                <a:gd name="T62" fmla="*/ 26 w 412"/>
                <a:gd name="T63" fmla="*/ 60 h 408"/>
                <a:gd name="T64" fmla="*/ 38 w 412"/>
                <a:gd name="T65" fmla="*/ 40 h 408"/>
                <a:gd name="T66" fmla="*/ 52 w 412"/>
                <a:gd name="T67" fmla="*/ 20 h 408"/>
                <a:gd name="T68" fmla="*/ 68 w 412"/>
                <a:gd name="T69" fmla="*/ 2 h 408"/>
                <a:gd name="T70" fmla="*/ 70 w 412"/>
                <a:gd name="T71" fmla="*/ 0 h 408"/>
                <a:gd name="T72" fmla="*/ 412 w 412"/>
                <a:gd name="T73" fmla="*/ 3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2" h="408">
                  <a:moveTo>
                    <a:pt x="412" y="336"/>
                  </a:moveTo>
                  <a:lnTo>
                    <a:pt x="412" y="336"/>
                  </a:lnTo>
                  <a:lnTo>
                    <a:pt x="394" y="352"/>
                  </a:lnTo>
                  <a:lnTo>
                    <a:pt x="374" y="368"/>
                  </a:lnTo>
                  <a:lnTo>
                    <a:pt x="354" y="380"/>
                  </a:lnTo>
                  <a:lnTo>
                    <a:pt x="334" y="390"/>
                  </a:lnTo>
                  <a:lnTo>
                    <a:pt x="312" y="398"/>
                  </a:lnTo>
                  <a:lnTo>
                    <a:pt x="288" y="404"/>
                  </a:lnTo>
                  <a:lnTo>
                    <a:pt x="266" y="406"/>
                  </a:lnTo>
                  <a:lnTo>
                    <a:pt x="244" y="408"/>
                  </a:lnTo>
                  <a:lnTo>
                    <a:pt x="220" y="408"/>
                  </a:lnTo>
                  <a:lnTo>
                    <a:pt x="198" y="404"/>
                  </a:lnTo>
                  <a:lnTo>
                    <a:pt x="174" y="400"/>
                  </a:lnTo>
                  <a:lnTo>
                    <a:pt x="152" y="392"/>
                  </a:lnTo>
                  <a:lnTo>
                    <a:pt x="132" y="382"/>
                  </a:lnTo>
                  <a:lnTo>
                    <a:pt x="110" y="370"/>
                  </a:lnTo>
                  <a:lnTo>
                    <a:pt x="92" y="356"/>
                  </a:lnTo>
                  <a:lnTo>
                    <a:pt x="72" y="340"/>
                  </a:lnTo>
                  <a:lnTo>
                    <a:pt x="72" y="340"/>
                  </a:lnTo>
                  <a:lnTo>
                    <a:pt x="56" y="322"/>
                  </a:lnTo>
                  <a:lnTo>
                    <a:pt x="42" y="302"/>
                  </a:lnTo>
                  <a:lnTo>
                    <a:pt x="30" y="282"/>
                  </a:lnTo>
                  <a:lnTo>
                    <a:pt x="20" y="262"/>
                  </a:lnTo>
                  <a:lnTo>
                    <a:pt x="12" y="240"/>
                  </a:lnTo>
                  <a:lnTo>
                    <a:pt x="6" y="218"/>
                  </a:lnTo>
                  <a:lnTo>
                    <a:pt x="2" y="194"/>
                  </a:lnTo>
                  <a:lnTo>
                    <a:pt x="0" y="172"/>
                  </a:lnTo>
                  <a:lnTo>
                    <a:pt x="2" y="148"/>
                  </a:lnTo>
                  <a:lnTo>
                    <a:pt x="4" y="126"/>
                  </a:lnTo>
                  <a:lnTo>
                    <a:pt x="10" y="104"/>
                  </a:lnTo>
                  <a:lnTo>
                    <a:pt x="18" y="80"/>
                  </a:lnTo>
                  <a:lnTo>
                    <a:pt x="26" y="60"/>
                  </a:lnTo>
                  <a:lnTo>
                    <a:pt x="38" y="40"/>
                  </a:lnTo>
                  <a:lnTo>
                    <a:pt x="52" y="20"/>
                  </a:lnTo>
                  <a:lnTo>
                    <a:pt x="68" y="2"/>
                  </a:lnTo>
                  <a:lnTo>
                    <a:pt x="70" y="0"/>
                  </a:lnTo>
                  <a:lnTo>
                    <a:pt x="412" y="3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82"/>
              <a:endParaRPr lang="en-GB" dirty="0">
                <a:solidFill>
                  <a:srgbClr val="222223"/>
                </a:solidFill>
                <a:latin typeface="Calibri"/>
              </a:endParaRPr>
            </a:p>
          </p:txBody>
        </p:sp>
        <p:sp>
          <p:nvSpPr>
            <p:cNvPr id="36" name="Freeform 62"/>
            <p:cNvSpPr>
              <a:spLocks/>
            </p:cNvSpPr>
            <p:nvPr userDrawn="1"/>
          </p:nvSpPr>
          <p:spPr bwMode="ltGray">
            <a:xfrm flipH="1">
              <a:off x="3006725" y="4140994"/>
              <a:ext cx="944562" cy="1122604"/>
            </a:xfrm>
            <a:custGeom>
              <a:avLst/>
              <a:gdLst>
                <a:gd name="T0" fmla="*/ 718 w 1008"/>
                <a:gd name="T1" fmla="*/ 0 h 1206"/>
                <a:gd name="T2" fmla="*/ 772 w 1008"/>
                <a:gd name="T3" fmla="*/ 38 h 1206"/>
                <a:gd name="T4" fmla="*/ 820 w 1008"/>
                <a:gd name="T5" fmla="*/ 82 h 1206"/>
                <a:gd name="T6" fmla="*/ 864 w 1008"/>
                <a:gd name="T7" fmla="*/ 128 h 1206"/>
                <a:gd name="T8" fmla="*/ 902 w 1008"/>
                <a:gd name="T9" fmla="*/ 180 h 1206"/>
                <a:gd name="T10" fmla="*/ 934 w 1008"/>
                <a:gd name="T11" fmla="*/ 234 h 1206"/>
                <a:gd name="T12" fmla="*/ 960 w 1008"/>
                <a:gd name="T13" fmla="*/ 290 h 1206"/>
                <a:gd name="T14" fmla="*/ 982 w 1008"/>
                <a:gd name="T15" fmla="*/ 350 h 1206"/>
                <a:gd name="T16" fmla="*/ 996 w 1008"/>
                <a:gd name="T17" fmla="*/ 410 h 1206"/>
                <a:gd name="T18" fmla="*/ 1006 w 1008"/>
                <a:gd name="T19" fmla="*/ 472 h 1206"/>
                <a:gd name="T20" fmla="*/ 1008 w 1008"/>
                <a:gd name="T21" fmla="*/ 534 h 1206"/>
                <a:gd name="T22" fmla="*/ 1006 w 1008"/>
                <a:gd name="T23" fmla="*/ 598 h 1206"/>
                <a:gd name="T24" fmla="*/ 998 w 1008"/>
                <a:gd name="T25" fmla="*/ 662 h 1206"/>
                <a:gd name="T26" fmla="*/ 984 w 1008"/>
                <a:gd name="T27" fmla="*/ 724 h 1206"/>
                <a:gd name="T28" fmla="*/ 962 w 1008"/>
                <a:gd name="T29" fmla="*/ 786 h 1206"/>
                <a:gd name="T30" fmla="*/ 936 w 1008"/>
                <a:gd name="T31" fmla="*/ 846 h 1206"/>
                <a:gd name="T32" fmla="*/ 902 w 1008"/>
                <a:gd name="T33" fmla="*/ 904 h 1206"/>
                <a:gd name="T34" fmla="*/ 884 w 1008"/>
                <a:gd name="T35" fmla="*/ 932 h 1206"/>
                <a:gd name="T36" fmla="*/ 842 w 1008"/>
                <a:gd name="T37" fmla="*/ 984 h 1206"/>
                <a:gd name="T38" fmla="*/ 798 w 1008"/>
                <a:gd name="T39" fmla="*/ 1030 h 1206"/>
                <a:gd name="T40" fmla="*/ 748 w 1008"/>
                <a:gd name="T41" fmla="*/ 1072 h 1206"/>
                <a:gd name="T42" fmla="*/ 696 w 1008"/>
                <a:gd name="T43" fmla="*/ 1108 h 1206"/>
                <a:gd name="T44" fmla="*/ 640 w 1008"/>
                <a:gd name="T45" fmla="*/ 1138 h 1206"/>
                <a:gd name="T46" fmla="*/ 582 w 1008"/>
                <a:gd name="T47" fmla="*/ 1164 h 1206"/>
                <a:gd name="T48" fmla="*/ 524 w 1008"/>
                <a:gd name="T49" fmla="*/ 1182 h 1206"/>
                <a:gd name="T50" fmla="*/ 462 w 1008"/>
                <a:gd name="T51" fmla="*/ 1196 h 1206"/>
                <a:gd name="T52" fmla="*/ 400 w 1008"/>
                <a:gd name="T53" fmla="*/ 1204 h 1206"/>
                <a:gd name="T54" fmla="*/ 336 w 1008"/>
                <a:gd name="T55" fmla="*/ 1206 h 1206"/>
                <a:gd name="T56" fmla="*/ 274 w 1008"/>
                <a:gd name="T57" fmla="*/ 1200 h 1206"/>
                <a:gd name="T58" fmla="*/ 210 w 1008"/>
                <a:gd name="T59" fmla="*/ 1190 h 1206"/>
                <a:gd name="T60" fmla="*/ 148 w 1008"/>
                <a:gd name="T61" fmla="*/ 1174 h 1206"/>
                <a:gd name="T62" fmla="*/ 88 w 1008"/>
                <a:gd name="T63" fmla="*/ 1150 h 1206"/>
                <a:gd name="T64" fmla="*/ 28 w 1008"/>
                <a:gd name="T65" fmla="*/ 1120 h 1206"/>
                <a:gd name="T66" fmla="*/ 718 w 1008"/>
                <a:gd name="T67" fmla="*/ 0 h 1206"/>
                <a:gd name="connsiteX0" fmla="*/ 7240 w 10000"/>
                <a:gd name="connsiteY0" fmla="*/ 65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7240 w 10000"/>
                <a:gd name="connsiteY67" fmla="*/ 65 h 10000"/>
                <a:gd name="connsiteX0" fmla="*/ 6927 w 10000"/>
                <a:gd name="connsiteY0" fmla="*/ 9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6927 w 10000"/>
                <a:gd name="connsiteY67" fmla="*/ 98 h 10000"/>
                <a:gd name="connsiteX0" fmla="*/ 0 w 10000"/>
                <a:gd name="connsiteY0" fmla="*/ 913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0" fmla="*/ 0 w 10000"/>
                <a:gd name="connsiteY0" fmla="*/ 9073 h 9935"/>
                <a:gd name="connsiteX1" fmla="*/ 7221 w 10000"/>
                <a:gd name="connsiteY1" fmla="*/ 0 h 9935"/>
                <a:gd name="connsiteX2" fmla="*/ 7401 w 10000"/>
                <a:gd name="connsiteY2" fmla="*/ 84 h 9935"/>
                <a:gd name="connsiteX3" fmla="*/ 7659 w 10000"/>
                <a:gd name="connsiteY3" fmla="*/ 250 h 9935"/>
                <a:gd name="connsiteX4" fmla="*/ 7897 w 10000"/>
                <a:gd name="connsiteY4" fmla="*/ 433 h 9935"/>
                <a:gd name="connsiteX5" fmla="*/ 8135 w 10000"/>
                <a:gd name="connsiteY5" fmla="*/ 615 h 9935"/>
                <a:gd name="connsiteX6" fmla="*/ 8353 w 10000"/>
                <a:gd name="connsiteY6" fmla="*/ 797 h 9935"/>
                <a:gd name="connsiteX7" fmla="*/ 8571 w 10000"/>
                <a:gd name="connsiteY7" fmla="*/ 996 h 9935"/>
                <a:gd name="connsiteX8" fmla="*/ 8770 w 10000"/>
                <a:gd name="connsiteY8" fmla="*/ 1212 h 9935"/>
                <a:gd name="connsiteX9" fmla="*/ 8948 w 10000"/>
                <a:gd name="connsiteY9" fmla="*/ 1428 h 9935"/>
                <a:gd name="connsiteX10" fmla="*/ 9107 w 10000"/>
                <a:gd name="connsiteY10" fmla="*/ 1643 h 9935"/>
                <a:gd name="connsiteX11" fmla="*/ 9266 w 10000"/>
                <a:gd name="connsiteY11" fmla="*/ 1875 h 9935"/>
                <a:gd name="connsiteX12" fmla="*/ 9405 w 10000"/>
                <a:gd name="connsiteY12" fmla="*/ 2107 h 9935"/>
                <a:gd name="connsiteX13" fmla="*/ 9524 w 10000"/>
                <a:gd name="connsiteY13" fmla="*/ 2340 h 9935"/>
                <a:gd name="connsiteX14" fmla="*/ 9643 w 10000"/>
                <a:gd name="connsiteY14" fmla="*/ 2588 h 9935"/>
                <a:gd name="connsiteX15" fmla="*/ 9742 w 10000"/>
                <a:gd name="connsiteY15" fmla="*/ 2837 h 9935"/>
                <a:gd name="connsiteX16" fmla="*/ 9821 w 10000"/>
                <a:gd name="connsiteY16" fmla="*/ 3086 h 9935"/>
                <a:gd name="connsiteX17" fmla="*/ 9881 w 10000"/>
                <a:gd name="connsiteY17" fmla="*/ 3335 h 9935"/>
                <a:gd name="connsiteX18" fmla="*/ 9940 w 10000"/>
                <a:gd name="connsiteY18" fmla="*/ 3583 h 9935"/>
                <a:gd name="connsiteX19" fmla="*/ 9980 w 10000"/>
                <a:gd name="connsiteY19" fmla="*/ 3849 h 9935"/>
                <a:gd name="connsiteX20" fmla="*/ 10000 w 10000"/>
                <a:gd name="connsiteY20" fmla="*/ 4114 h 9935"/>
                <a:gd name="connsiteX21" fmla="*/ 10000 w 10000"/>
                <a:gd name="connsiteY21" fmla="*/ 4363 h 9935"/>
                <a:gd name="connsiteX22" fmla="*/ 10000 w 10000"/>
                <a:gd name="connsiteY22" fmla="*/ 4628 h 9935"/>
                <a:gd name="connsiteX23" fmla="*/ 9980 w 10000"/>
                <a:gd name="connsiteY23" fmla="*/ 4894 h 9935"/>
                <a:gd name="connsiteX24" fmla="*/ 9940 w 10000"/>
                <a:gd name="connsiteY24" fmla="*/ 5159 h 9935"/>
                <a:gd name="connsiteX25" fmla="*/ 9901 w 10000"/>
                <a:gd name="connsiteY25" fmla="*/ 5424 h 9935"/>
                <a:gd name="connsiteX26" fmla="*/ 9841 w 10000"/>
                <a:gd name="connsiteY26" fmla="*/ 5673 h 9935"/>
                <a:gd name="connsiteX27" fmla="*/ 9762 w 10000"/>
                <a:gd name="connsiteY27" fmla="*/ 5938 h 9935"/>
                <a:gd name="connsiteX28" fmla="*/ 9663 w 10000"/>
                <a:gd name="connsiteY28" fmla="*/ 6187 h 9935"/>
                <a:gd name="connsiteX29" fmla="*/ 9544 w 10000"/>
                <a:gd name="connsiteY29" fmla="*/ 6452 h 9935"/>
                <a:gd name="connsiteX30" fmla="*/ 9425 w 10000"/>
                <a:gd name="connsiteY30" fmla="*/ 6701 h 9935"/>
                <a:gd name="connsiteX31" fmla="*/ 9286 w 10000"/>
                <a:gd name="connsiteY31" fmla="*/ 6950 h 9935"/>
                <a:gd name="connsiteX32" fmla="*/ 9127 w 10000"/>
                <a:gd name="connsiteY32" fmla="*/ 7182 h 9935"/>
                <a:gd name="connsiteX33" fmla="*/ 8948 w 10000"/>
                <a:gd name="connsiteY33" fmla="*/ 7431 h 9935"/>
                <a:gd name="connsiteX34" fmla="*/ 8948 w 10000"/>
                <a:gd name="connsiteY34" fmla="*/ 7431 h 9935"/>
                <a:gd name="connsiteX35" fmla="*/ 8770 w 10000"/>
                <a:gd name="connsiteY35" fmla="*/ 7663 h 9935"/>
                <a:gd name="connsiteX36" fmla="*/ 8571 w 10000"/>
                <a:gd name="connsiteY36" fmla="*/ 7879 h 9935"/>
                <a:gd name="connsiteX37" fmla="*/ 8353 w 10000"/>
                <a:gd name="connsiteY37" fmla="*/ 8094 h 9935"/>
                <a:gd name="connsiteX38" fmla="*/ 8135 w 10000"/>
                <a:gd name="connsiteY38" fmla="*/ 8293 h 9935"/>
                <a:gd name="connsiteX39" fmla="*/ 7917 w 10000"/>
                <a:gd name="connsiteY39" fmla="*/ 8476 h 9935"/>
                <a:gd name="connsiteX40" fmla="*/ 7679 w 10000"/>
                <a:gd name="connsiteY40" fmla="*/ 8658 h 9935"/>
                <a:gd name="connsiteX41" fmla="*/ 7421 w 10000"/>
                <a:gd name="connsiteY41" fmla="*/ 8824 h 9935"/>
                <a:gd name="connsiteX42" fmla="*/ 7163 w 10000"/>
                <a:gd name="connsiteY42" fmla="*/ 8973 h 9935"/>
                <a:gd name="connsiteX43" fmla="*/ 6905 w 10000"/>
                <a:gd name="connsiteY43" fmla="*/ 9122 h 9935"/>
                <a:gd name="connsiteX44" fmla="*/ 6627 w 10000"/>
                <a:gd name="connsiteY44" fmla="*/ 9255 h 9935"/>
                <a:gd name="connsiteX45" fmla="*/ 6349 w 10000"/>
                <a:gd name="connsiteY45" fmla="*/ 9371 h 9935"/>
                <a:gd name="connsiteX46" fmla="*/ 6071 w 10000"/>
                <a:gd name="connsiteY46" fmla="*/ 9487 h 9935"/>
                <a:gd name="connsiteX47" fmla="*/ 5774 w 10000"/>
                <a:gd name="connsiteY47" fmla="*/ 9587 h 9935"/>
                <a:gd name="connsiteX48" fmla="*/ 5496 w 10000"/>
                <a:gd name="connsiteY48" fmla="*/ 9670 h 9935"/>
                <a:gd name="connsiteX49" fmla="*/ 5198 w 10000"/>
                <a:gd name="connsiteY49" fmla="*/ 9736 h 9935"/>
                <a:gd name="connsiteX50" fmla="*/ 4881 w 10000"/>
                <a:gd name="connsiteY50" fmla="*/ 9802 h 9935"/>
                <a:gd name="connsiteX51" fmla="*/ 4583 w 10000"/>
                <a:gd name="connsiteY51" fmla="*/ 9852 h 9935"/>
                <a:gd name="connsiteX52" fmla="*/ 4266 w 10000"/>
                <a:gd name="connsiteY52" fmla="*/ 9885 h 9935"/>
                <a:gd name="connsiteX53" fmla="*/ 3968 w 10000"/>
                <a:gd name="connsiteY53" fmla="*/ 9918 h 9935"/>
                <a:gd name="connsiteX54" fmla="*/ 3651 w 10000"/>
                <a:gd name="connsiteY54" fmla="*/ 9935 h 9935"/>
                <a:gd name="connsiteX55" fmla="*/ 3333 w 10000"/>
                <a:gd name="connsiteY55" fmla="*/ 9935 h 9935"/>
                <a:gd name="connsiteX56" fmla="*/ 3036 w 10000"/>
                <a:gd name="connsiteY56" fmla="*/ 9918 h 9935"/>
                <a:gd name="connsiteX57" fmla="*/ 2718 w 10000"/>
                <a:gd name="connsiteY57" fmla="*/ 9885 h 9935"/>
                <a:gd name="connsiteX58" fmla="*/ 2401 w 10000"/>
                <a:gd name="connsiteY58" fmla="*/ 9852 h 9935"/>
                <a:gd name="connsiteX59" fmla="*/ 2083 w 10000"/>
                <a:gd name="connsiteY59" fmla="*/ 9802 h 9935"/>
                <a:gd name="connsiteX60" fmla="*/ 1786 w 10000"/>
                <a:gd name="connsiteY60" fmla="*/ 9736 h 9935"/>
                <a:gd name="connsiteX61" fmla="*/ 1468 w 10000"/>
                <a:gd name="connsiteY61" fmla="*/ 9670 h 9935"/>
                <a:gd name="connsiteX62" fmla="*/ 1171 w 10000"/>
                <a:gd name="connsiteY62" fmla="*/ 9570 h 9935"/>
                <a:gd name="connsiteX63" fmla="*/ 873 w 10000"/>
                <a:gd name="connsiteY63" fmla="*/ 9471 h 9935"/>
                <a:gd name="connsiteX64" fmla="*/ 575 w 10000"/>
                <a:gd name="connsiteY64" fmla="*/ 9355 h 9935"/>
                <a:gd name="connsiteX65" fmla="*/ 278 w 10000"/>
                <a:gd name="connsiteY65" fmla="*/ 9222 h 9935"/>
                <a:gd name="connsiteX66" fmla="*/ 0 w 10000"/>
                <a:gd name="connsiteY66" fmla="*/ 9073 h 9935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0000" h="10000">
                  <a:moveTo>
                    <a:pt x="0" y="9132"/>
                  </a:moveTo>
                  <a:cubicBezTo>
                    <a:pt x="-59" y="9118"/>
                    <a:pt x="7182" y="-52"/>
                    <a:pt x="7221" y="0"/>
                  </a:cubicBezTo>
                  <a:lnTo>
                    <a:pt x="7401" y="85"/>
                  </a:lnTo>
                  <a:lnTo>
                    <a:pt x="7659" y="252"/>
                  </a:lnTo>
                  <a:lnTo>
                    <a:pt x="7897" y="436"/>
                  </a:lnTo>
                  <a:lnTo>
                    <a:pt x="8135" y="619"/>
                  </a:lnTo>
                  <a:lnTo>
                    <a:pt x="8353" y="802"/>
                  </a:lnTo>
                  <a:lnTo>
                    <a:pt x="8571" y="1003"/>
                  </a:lnTo>
                  <a:lnTo>
                    <a:pt x="8770" y="1220"/>
                  </a:lnTo>
                  <a:lnTo>
                    <a:pt x="8948" y="1437"/>
                  </a:lnTo>
                  <a:lnTo>
                    <a:pt x="9107" y="1654"/>
                  </a:lnTo>
                  <a:lnTo>
                    <a:pt x="9266" y="1887"/>
                  </a:lnTo>
                  <a:cubicBezTo>
                    <a:pt x="9312" y="1965"/>
                    <a:pt x="9359" y="2043"/>
                    <a:pt x="9405" y="2121"/>
                  </a:cubicBezTo>
                  <a:cubicBezTo>
                    <a:pt x="9445" y="2199"/>
                    <a:pt x="9484" y="2277"/>
                    <a:pt x="9524" y="2355"/>
                  </a:cubicBezTo>
                  <a:cubicBezTo>
                    <a:pt x="9564" y="2438"/>
                    <a:pt x="9603" y="2522"/>
                    <a:pt x="9643" y="2605"/>
                  </a:cubicBezTo>
                  <a:cubicBezTo>
                    <a:pt x="9676" y="2689"/>
                    <a:pt x="9709" y="2772"/>
                    <a:pt x="9742" y="2856"/>
                  </a:cubicBezTo>
                  <a:cubicBezTo>
                    <a:pt x="9768" y="2939"/>
                    <a:pt x="9795" y="3023"/>
                    <a:pt x="9821" y="3106"/>
                  </a:cubicBezTo>
                  <a:cubicBezTo>
                    <a:pt x="9841" y="3190"/>
                    <a:pt x="9861" y="3273"/>
                    <a:pt x="9881" y="3357"/>
                  </a:cubicBezTo>
                  <a:cubicBezTo>
                    <a:pt x="9901" y="3440"/>
                    <a:pt x="9920" y="3523"/>
                    <a:pt x="9940" y="3606"/>
                  </a:cubicBezTo>
                  <a:cubicBezTo>
                    <a:pt x="9953" y="3696"/>
                    <a:pt x="9967" y="3785"/>
                    <a:pt x="9980" y="3874"/>
                  </a:cubicBezTo>
                  <a:cubicBezTo>
                    <a:pt x="9987" y="3963"/>
                    <a:pt x="9993" y="4052"/>
                    <a:pt x="10000" y="4141"/>
                  </a:cubicBezTo>
                  <a:lnTo>
                    <a:pt x="10000" y="4392"/>
                  </a:lnTo>
                  <a:lnTo>
                    <a:pt x="10000" y="4658"/>
                  </a:lnTo>
                  <a:cubicBezTo>
                    <a:pt x="9993" y="4748"/>
                    <a:pt x="9987" y="4836"/>
                    <a:pt x="9980" y="4926"/>
                  </a:cubicBezTo>
                  <a:cubicBezTo>
                    <a:pt x="9967" y="5015"/>
                    <a:pt x="9953" y="5104"/>
                    <a:pt x="9940" y="5193"/>
                  </a:cubicBezTo>
                  <a:cubicBezTo>
                    <a:pt x="9927" y="5281"/>
                    <a:pt x="9914" y="5371"/>
                    <a:pt x="9901" y="5459"/>
                  </a:cubicBezTo>
                  <a:cubicBezTo>
                    <a:pt x="9881" y="5543"/>
                    <a:pt x="9861" y="5626"/>
                    <a:pt x="9841" y="5710"/>
                  </a:cubicBezTo>
                  <a:cubicBezTo>
                    <a:pt x="9815" y="5799"/>
                    <a:pt x="9788" y="5888"/>
                    <a:pt x="9762" y="5977"/>
                  </a:cubicBezTo>
                  <a:cubicBezTo>
                    <a:pt x="9729" y="6060"/>
                    <a:pt x="9696" y="6144"/>
                    <a:pt x="9663" y="6227"/>
                  </a:cubicBezTo>
                  <a:cubicBezTo>
                    <a:pt x="9623" y="6316"/>
                    <a:pt x="9584" y="6406"/>
                    <a:pt x="9544" y="6494"/>
                  </a:cubicBezTo>
                  <a:lnTo>
                    <a:pt x="9425" y="6745"/>
                  </a:lnTo>
                  <a:lnTo>
                    <a:pt x="9286" y="6995"/>
                  </a:lnTo>
                  <a:lnTo>
                    <a:pt x="9127" y="7229"/>
                  </a:lnTo>
                  <a:lnTo>
                    <a:pt x="8948" y="7480"/>
                  </a:lnTo>
                  <a:lnTo>
                    <a:pt x="8948" y="7480"/>
                  </a:lnTo>
                  <a:cubicBezTo>
                    <a:pt x="8889" y="7558"/>
                    <a:pt x="8829" y="7635"/>
                    <a:pt x="8770" y="7713"/>
                  </a:cubicBezTo>
                  <a:cubicBezTo>
                    <a:pt x="8704" y="7786"/>
                    <a:pt x="8637" y="7858"/>
                    <a:pt x="8571" y="7931"/>
                  </a:cubicBezTo>
                  <a:lnTo>
                    <a:pt x="8353" y="8147"/>
                  </a:lnTo>
                  <a:lnTo>
                    <a:pt x="8135" y="8347"/>
                  </a:lnTo>
                  <a:lnTo>
                    <a:pt x="7917" y="8531"/>
                  </a:lnTo>
                  <a:lnTo>
                    <a:pt x="7679" y="8715"/>
                  </a:lnTo>
                  <a:lnTo>
                    <a:pt x="7421" y="8882"/>
                  </a:lnTo>
                  <a:lnTo>
                    <a:pt x="7163" y="9032"/>
                  </a:lnTo>
                  <a:lnTo>
                    <a:pt x="6905" y="9182"/>
                  </a:lnTo>
                  <a:lnTo>
                    <a:pt x="6627" y="9316"/>
                  </a:lnTo>
                  <a:lnTo>
                    <a:pt x="6349" y="9432"/>
                  </a:lnTo>
                  <a:lnTo>
                    <a:pt x="6071" y="9549"/>
                  </a:lnTo>
                  <a:lnTo>
                    <a:pt x="5774" y="9650"/>
                  </a:lnTo>
                  <a:lnTo>
                    <a:pt x="5496" y="9733"/>
                  </a:lnTo>
                  <a:lnTo>
                    <a:pt x="5198" y="9800"/>
                  </a:lnTo>
                  <a:lnTo>
                    <a:pt x="4881" y="9866"/>
                  </a:lnTo>
                  <a:lnTo>
                    <a:pt x="4583" y="9916"/>
                  </a:lnTo>
                  <a:lnTo>
                    <a:pt x="4266" y="9950"/>
                  </a:lnTo>
                  <a:lnTo>
                    <a:pt x="3968" y="9983"/>
                  </a:lnTo>
                  <a:lnTo>
                    <a:pt x="3651" y="10000"/>
                  </a:lnTo>
                  <a:lnTo>
                    <a:pt x="3333" y="10000"/>
                  </a:lnTo>
                  <a:lnTo>
                    <a:pt x="3036" y="9983"/>
                  </a:lnTo>
                  <a:lnTo>
                    <a:pt x="2718" y="9950"/>
                  </a:lnTo>
                  <a:lnTo>
                    <a:pt x="2401" y="9916"/>
                  </a:lnTo>
                  <a:lnTo>
                    <a:pt x="2083" y="9866"/>
                  </a:lnTo>
                  <a:lnTo>
                    <a:pt x="1786" y="9800"/>
                  </a:lnTo>
                  <a:lnTo>
                    <a:pt x="1468" y="9733"/>
                  </a:lnTo>
                  <a:lnTo>
                    <a:pt x="1171" y="9633"/>
                  </a:lnTo>
                  <a:lnTo>
                    <a:pt x="873" y="9533"/>
                  </a:lnTo>
                  <a:lnTo>
                    <a:pt x="575" y="9416"/>
                  </a:lnTo>
                  <a:lnTo>
                    <a:pt x="278" y="9282"/>
                  </a:lnTo>
                  <a:lnTo>
                    <a:pt x="0" y="91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82"/>
              <a:endParaRPr lang="en-GB" dirty="0">
                <a:solidFill>
                  <a:srgbClr val="222223"/>
                </a:solidFill>
                <a:latin typeface="Calibri"/>
              </a:endParaRPr>
            </a:p>
          </p:txBody>
        </p:sp>
      </p:grpSp>
      <p:sp>
        <p:nvSpPr>
          <p:cNvPr id="16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4176005" y="1960213"/>
            <a:ext cx="4967999" cy="661720"/>
          </a:xfrm>
        </p:spPr>
        <p:txBody>
          <a:bodyPr>
            <a:spAutoFit/>
          </a:bodyPr>
          <a:lstStyle/>
          <a:p>
            <a:r>
              <a:rPr lang="pl-PL" dirty="0" smtClean="0"/>
              <a:t>Raport z części jakościowej</a:t>
            </a:r>
          </a:p>
          <a:p>
            <a:r>
              <a:rPr lang="pl-PL" sz="1600" dirty="0" smtClean="0"/>
              <a:t>Przygotowany dla:</a:t>
            </a:r>
            <a:endParaRPr lang="en-GB" sz="1600" dirty="0"/>
          </a:p>
        </p:txBody>
      </p:sp>
      <p:sp>
        <p:nvSpPr>
          <p:cNvPr id="18" name="Freeform 61"/>
          <p:cNvSpPr>
            <a:spLocks/>
          </p:cNvSpPr>
          <p:nvPr/>
        </p:nvSpPr>
        <p:spPr bwMode="ltGray">
          <a:xfrm rot="19883515" flipH="1">
            <a:off x="2764411" y="4319583"/>
            <a:ext cx="790831" cy="792000"/>
          </a:xfrm>
          <a:custGeom>
            <a:avLst/>
            <a:gdLst>
              <a:gd name="T0" fmla="*/ 412 w 412"/>
              <a:gd name="T1" fmla="*/ 336 h 408"/>
              <a:gd name="T2" fmla="*/ 412 w 412"/>
              <a:gd name="T3" fmla="*/ 336 h 408"/>
              <a:gd name="T4" fmla="*/ 394 w 412"/>
              <a:gd name="T5" fmla="*/ 352 h 408"/>
              <a:gd name="T6" fmla="*/ 374 w 412"/>
              <a:gd name="T7" fmla="*/ 368 h 408"/>
              <a:gd name="T8" fmla="*/ 354 w 412"/>
              <a:gd name="T9" fmla="*/ 380 h 408"/>
              <a:gd name="T10" fmla="*/ 334 w 412"/>
              <a:gd name="T11" fmla="*/ 390 h 408"/>
              <a:gd name="T12" fmla="*/ 312 w 412"/>
              <a:gd name="T13" fmla="*/ 398 h 408"/>
              <a:gd name="T14" fmla="*/ 288 w 412"/>
              <a:gd name="T15" fmla="*/ 404 h 408"/>
              <a:gd name="T16" fmla="*/ 266 w 412"/>
              <a:gd name="T17" fmla="*/ 406 h 408"/>
              <a:gd name="T18" fmla="*/ 244 w 412"/>
              <a:gd name="T19" fmla="*/ 408 h 408"/>
              <a:gd name="T20" fmla="*/ 220 w 412"/>
              <a:gd name="T21" fmla="*/ 408 h 408"/>
              <a:gd name="T22" fmla="*/ 198 w 412"/>
              <a:gd name="T23" fmla="*/ 404 h 408"/>
              <a:gd name="T24" fmla="*/ 174 w 412"/>
              <a:gd name="T25" fmla="*/ 400 h 408"/>
              <a:gd name="T26" fmla="*/ 152 w 412"/>
              <a:gd name="T27" fmla="*/ 392 h 408"/>
              <a:gd name="T28" fmla="*/ 132 w 412"/>
              <a:gd name="T29" fmla="*/ 382 h 408"/>
              <a:gd name="T30" fmla="*/ 110 w 412"/>
              <a:gd name="T31" fmla="*/ 370 h 408"/>
              <a:gd name="T32" fmla="*/ 92 w 412"/>
              <a:gd name="T33" fmla="*/ 356 h 408"/>
              <a:gd name="T34" fmla="*/ 72 w 412"/>
              <a:gd name="T35" fmla="*/ 340 h 408"/>
              <a:gd name="T36" fmla="*/ 72 w 412"/>
              <a:gd name="T37" fmla="*/ 340 h 408"/>
              <a:gd name="T38" fmla="*/ 56 w 412"/>
              <a:gd name="T39" fmla="*/ 322 h 408"/>
              <a:gd name="T40" fmla="*/ 42 w 412"/>
              <a:gd name="T41" fmla="*/ 302 h 408"/>
              <a:gd name="T42" fmla="*/ 30 w 412"/>
              <a:gd name="T43" fmla="*/ 282 h 408"/>
              <a:gd name="T44" fmla="*/ 20 w 412"/>
              <a:gd name="T45" fmla="*/ 262 h 408"/>
              <a:gd name="T46" fmla="*/ 12 w 412"/>
              <a:gd name="T47" fmla="*/ 240 h 408"/>
              <a:gd name="T48" fmla="*/ 6 w 412"/>
              <a:gd name="T49" fmla="*/ 218 h 408"/>
              <a:gd name="T50" fmla="*/ 2 w 412"/>
              <a:gd name="T51" fmla="*/ 194 h 408"/>
              <a:gd name="T52" fmla="*/ 0 w 412"/>
              <a:gd name="T53" fmla="*/ 172 h 408"/>
              <a:gd name="T54" fmla="*/ 2 w 412"/>
              <a:gd name="T55" fmla="*/ 148 h 408"/>
              <a:gd name="T56" fmla="*/ 4 w 412"/>
              <a:gd name="T57" fmla="*/ 126 h 408"/>
              <a:gd name="T58" fmla="*/ 10 w 412"/>
              <a:gd name="T59" fmla="*/ 104 h 408"/>
              <a:gd name="T60" fmla="*/ 18 w 412"/>
              <a:gd name="T61" fmla="*/ 80 h 408"/>
              <a:gd name="T62" fmla="*/ 26 w 412"/>
              <a:gd name="T63" fmla="*/ 60 h 408"/>
              <a:gd name="T64" fmla="*/ 38 w 412"/>
              <a:gd name="T65" fmla="*/ 40 h 408"/>
              <a:gd name="T66" fmla="*/ 52 w 412"/>
              <a:gd name="T67" fmla="*/ 20 h 408"/>
              <a:gd name="T68" fmla="*/ 68 w 412"/>
              <a:gd name="T69" fmla="*/ 2 h 408"/>
              <a:gd name="T70" fmla="*/ 70 w 412"/>
              <a:gd name="T71" fmla="*/ 0 h 408"/>
              <a:gd name="T72" fmla="*/ 412 w 412"/>
              <a:gd name="T73" fmla="*/ 336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12" h="408">
                <a:moveTo>
                  <a:pt x="412" y="336"/>
                </a:moveTo>
                <a:lnTo>
                  <a:pt x="412" y="336"/>
                </a:lnTo>
                <a:lnTo>
                  <a:pt x="394" y="352"/>
                </a:lnTo>
                <a:lnTo>
                  <a:pt x="374" y="368"/>
                </a:lnTo>
                <a:lnTo>
                  <a:pt x="354" y="380"/>
                </a:lnTo>
                <a:lnTo>
                  <a:pt x="334" y="390"/>
                </a:lnTo>
                <a:lnTo>
                  <a:pt x="312" y="398"/>
                </a:lnTo>
                <a:lnTo>
                  <a:pt x="288" y="404"/>
                </a:lnTo>
                <a:lnTo>
                  <a:pt x="266" y="406"/>
                </a:lnTo>
                <a:lnTo>
                  <a:pt x="244" y="408"/>
                </a:lnTo>
                <a:lnTo>
                  <a:pt x="220" y="408"/>
                </a:lnTo>
                <a:lnTo>
                  <a:pt x="198" y="404"/>
                </a:lnTo>
                <a:lnTo>
                  <a:pt x="174" y="400"/>
                </a:lnTo>
                <a:lnTo>
                  <a:pt x="152" y="392"/>
                </a:lnTo>
                <a:lnTo>
                  <a:pt x="132" y="382"/>
                </a:lnTo>
                <a:lnTo>
                  <a:pt x="110" y="370"/>
                </a:lnTo>
                <a:lnTo>
                  <a:pt x="92" y="356"/>
                </a:lnTo>
                <a:lnTo>
                  <a:pt x="72" y="340"/>
                </a:lnTo>
                <a:lnTo>
                  <a:pt x="72" y="340"/>
                </a:lnTo>
                <a:lnTo>
                  <a:pt x="56" y="322"/>
                </a:lnTo>
                <a:lnTo>
                  <a:pt x="42" y="302"/>
                </a:lnTo>
                <a:lnTo>
                  <a:pt x="30" y="282"/>
                </a:lnTo>
                <a:lnTo>
                  <a:pt x="20" y="262"/>
                </a:lnTo>
                <a:lnTo>
                  <a:pt x="12" y="240"/>
                </a:lnTo>
                <a:lnTo>
                  <a:pt x="6" y="218"/>
                </a:lnTo>
                <a:lnTo>
                  <a:pt x="2" y="194"/>
                </a:lnTo>
                <a:lnTo>
                  <a:pt x="0" y="172"/>
                </a:lnTo>
                <a:lnTo>
                  <a:pt x="2" y="148"/>
                </a:lnTo>
                <a:lnTo>
                  <a:pt x="4" y="126"/>
                </a:lnTo>
                <a:lnTo>
                  <a:pt x="10" y="104"/>
                </a:lnTo>
                <a:lnTo>
                  <a:pt x="18" y="80"/>
                </a:lnTo>
                <a:lnTo>
                  <a:pt x="26" y="60"/>
                </a:lnTo>
                <a:lnTo>
                  <a:pt x="38" y="40"/>
                </a:lnTo>
                <a:lnTo>
                  <a:pt x="52" y="20"/>
                </a:lnTo>
                <a:lnTo>
                  <a:pt x="68" y="2"/>
                </a:lnTo>
                <a:lnTo>
                  <a:pt x="70" y="0"/>
                </a:lnTo>
                <a:lnTo>
                  <a:pt x="412" y="33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82"/>
            <a:endParaRPr lang="en-GB" dirty="0">
              <a:solidFill>
                <a:srgbClr val="222223"/>
              </a:solidFill>
              <a:latin typeface="Calibri"/>
            </a:endParaRPr>
          </a:p>
        </p:txBody>
      </p:sp>
      <p:pic>
        <p:nvPicPr>
          <p:cNvPr id="1026" name="Picture 2" descr="http://static.wirtualnemedia.pl/media/100x80/fundacja_mamaitat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54" y="2371263"/>
            <a:ext cx="95250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ymbol zastępczy obrazu 2"/>
          <p:cNvPicPr>
            <a:picLocks noGrp="1" noChangeAspect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5" r="228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66536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ekstu 12"/>
          <p:cNvSpPr>
            <a:spLocks noGrp="1"/>
          </p:cNvSpPr>
          <p:nvPr>
            <p:ph type="body" sz="quarter" idx="13"/>
          </p:nvPr>
        </p:nvSpPr>
        <p:spPr>
          <a:xfrm>
            <a:off x="232377" y="248323"/>
            <a:ext cx="6255736" cy="442661"/>
          </a:xfrm>
        </p:spPr>
        <p:txBody>
          <a:bodyPr>
            <a:normAutofit/>
          </a:bodyPr>
          <a:lstStyle/>
          <a:p>
            <a:r>
              <a:rPr lang="pl-PL" dirty="0" smtClean="0"/>
              <a:t>Wprowadzenie </a:t>
            </a:r>
            <a:endParaRPr lang="pl-PL" dirty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232377" y="984412"/>
            <a:ext cx="5487939" cy="657105"/>
          </a:xfrm>
        </p:spPr>
        <p:txBody>
          <a:bodyPr/>
          <a:lstStyle/>
          <a:p>
            <a:r>
              <a:rPr lang="pl-PL" sz="1200" cap="none" dirty="0" smtClean="0"/>
              <a:t>Fundacja Mamy i Taty w czerwcu 20015 roku rozpoczęła nową kampanię, skierowaną przede wszystkim do kobiet. Celem kampanii było skłonienie Polek do refleksji odnośnie odkładania macierzyństwa na później.  </a:t>
            </a:r>
          </a:p>
          <a:p>
            <a:r>
              <a:rPr lang="pl-PL" sz="1200" cap="none" dirty="0" smtClean="0"/>
              <a:t>Emisja spotu w mediach zapoczątkowała dość głośną i napiętą dyskusję, w której kobiety przede wszystkim zwracały uwagę, iż macierzyństwo nie jest jedynie ich decyzją, ale również ich męża. </a:t>
            </a:r>
          </a:p>
          <a:p>
            <a:r>
              <a:rPr lang="pl-PL" sz="1200" cap="none" dirty="0" smtClean="0"/>
              <a:t>W </a:t>
            </a:r>
            <a:r>
              <a:rPr lang="pl-PL" sz="1200" cap="none" dirty="0"/>
              <a:t>I</a:t>
            </a:r>
            <a:r>
              <a:rPr lang="pl-PL" sz="1200" cap="none" dirty="0" smtClean="0"/>
              <a:t>nternecie powstało wiele </a:t>
            </a:r>
            <a:r>
              <a:rPr lang="pl-PL" sz="1200" cap="none" dirty="0" err="1" smtClean="0"/>
              <a:t>memów</a:t>
            </a:r>
            <a:r>
              <a:rPr lang="pl-PL" sz="1200" cap="none" dirty="0" smtClean="0"/>
              <a:t> adresowanych do mężczyzn, którzy podobnie jak kobiety odkładają ojcostwo, przedkładając własne „interesy” nad kwestie związane z zakładaniem rodziny. </a:t>
            </a:r>
          </a:p>
          <a:p>
            <a:endParaRPr lang="pl-PL" sz="1200" cap="none" dirty="0"/>
          </a:p>
          <a:p>
            <a:r>
              <a:rPr lang="pl-PL" sz="1200" cap="none" dirty="0" smtClean="0"/>
              <a:t>Obecnie Fundacja Mamy i Taty zamierza przeprowadzić kampanię skierowaną do mężczyzn celem zachęcenia ich do zakładania oraz powiększania rodzin. </a:t>
            </a:r>
          </a:p>
          <a:p>
            <a:endParaRPr lang="pl-PL" dirty="0"/>
          </a:p>
          <a:p>
            <a:endParaRPr lang="pl-PL" dirty="0" smtClean="0"/>
          </a:p>
        </p:txBody>
      </p:sp>
      <p:pic>
        <p:nvPicPr>
          <p:cNvPr id="1028" name="Picture 4" descr="http://static.wirtualnemedia.pl/media/advs/201506/700/Nieodkladajmacierzynstwanapotem14337449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838" y="550962"/>
            <a:ext cx="1849142" cy="261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372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chcę tracić wolność, czy to ten moment?</a:t>
            </a:r>
            <a:endParaRPr lang="en-US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 smtClean="0"/>
              <a:t>Przed pierwszym dzieckiem powstrzymuje ich niepewność</a:t>
            </a:r>
            <a:endParaRPr lang="en-US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423331" y="1329994"/>
            <a:ext cx="7588252" cy="2492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Chęć nacieszenia się obecnym statusem (podróże, spotkania towarzyskie, gadżety)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Świadomość, że dziecko to:</a:t>
            </a:r>
          </a:p>
          <a:p>
            <a:pPr marL="752653" lvl="1" indent="-285750">
              <a:buFont typeface="Arial" panose="020B0604020202020204" pitchFamily="34" charset="0"/>
              <a:buChar char="•"/>
            </a:pPr>
            <a:r>
              <a:rPr lang="pl-PL" dirty="0" smtClean="0"/>
              <a:t>Obowiązki</a:t>
            </a:r>
          </a:p>
          <a:p>
            <a:pPr marL="752653" lvl="1" indent="-285750">
              <a:buFont typeface="Arial" panose="020B0604020202020204" pitchFamily="34" charset="0"/>
              <a:buChar char="•"/>
            </a:pPr>
            <a:r>
              <a:rPr lang="pl-PL" dirty="0" smtClean="0"/>
              <a:t>Utrata swobody, luzu, </a:t>
            </a:r>
            <a:r>
              <a:rPr lang="pl-PL" dirty="0" err="1" smtClean="0"/>
              <a:t>spontanu</a:t>
            </a:r>
            <a:endParaRPr lang="pl-PL" dirty="0" smtClean="0"/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Poczucie:</a:t>
            </a:r>
          </a:p>
          <a:p>
            <a:pPr marL="752653" lvl="1" indent="-285750">
              <a:buFont typeface="Arial" panose="020B0604020202020204" pitchFamily="34" charset="0"/>
              <a:buChar char="•"/>
            </a:pPr>
            <a:r>
              <a:rPr lang="pl-PL" dirty="0" smtClean="0"/>
              <a:t>Zbyt słabej pozycji w pracy</a:t>
            </a:r>
          </a:p>
          <a:p>
            <a:pPr marL="752653" lvl="1" indent="-285750">
              <a:buFont typeface="Arial" panose="020B0604020202020204" pitchFamily="34" charset="0"/>
              <a:buChar char="•"/>
            </a:pPr>
            <a:r>
              <a:rPr lang="pl-PL" dirty="0" smtClean="0"/>
              <a:t>Bycia u progu kariery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Brak pozytywnego wzorca rodziny wśród znajomych lub w swojej rodzinie</a:t>
            </a:r>
          </a:p>
        </p:txBody>
      </p:sp>
    </p:spTree>
    <p:extLst>
      <p:ext uri="{BB962C8B-B14F-4D97-AF65-F5344CB8AC3E}">
        <p14:creationId xmlns:p14="http://schemas.microsoft.com/office/powerpoint/2010/main" val="734981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stać mnie na dziecko?</a:t>
            </a:r>
            <a:endParaRPr lang="en-US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 smtClean="0"/>
              <a:t>Przed drugim dzieckiem powstrzymują finanse</a:t>
            </a:r>
            <a:endParaRPr lang="en-US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423331" y="1576338"/>
            <a:ext cx="7874002" cy="2215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Wątpliwości czy:</a:t>
            </a:r>
          </a:p>
          <a:p>
            <a:pPr marL="752653" lvl="1" indent="-285750">
              <a:buFont typeface="Arial" panose="020B0604020202020204" pitchFamily="34" charset="0"/>
              <a:buChar char="•"/>
            </a:pPr>
            <a:r>
              <a:rPr lang="pl-PL" dirty="0" smtClean="0"/>
              <a:t>Posiada się wystarczające środki finansowe, żeby zapewnić „wszystko” dziecku</a:t>
            </a:r>
          </a:p>
          <a:p>
            <a:pPr marL="752653" lvl="1" indent="-285750">
              <a:buFont typeface="Arial" panose="020B0604020202020204" pitchFamily="34" charset="0"/>
              <a:buChar char="•"/>
            </a:pPr>
            <a:r>
              <a:rPr lang="pl-PL" dirty="0" smtClean="0"/>
              <a:t>Nie spadnie poziom życia obecnej rodziny</a:t>
            </a:r>
          </a:p>
          <a:p>
            <a:pPr marL="752653" lvl="1" indent="-285750">
              <a:buFont typeface="Arial" panose="020B0604020202020204" pitchFamily="34" charset="0"/>
              <a:buChar char="•"/>
            </a:pPr>
            <a:r>
              <a:rPr lang="pl-PL" dirty="0" smtClean="0"/>
              <a:t>Czy ma się odpowiedniej wielkości mieszkanie dla 4 osobowej rodziny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Obawa przed wchodzeniem na nowo „w pieluchy”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Obawa przed nowymi ograniczeniami (w wyjazdach na wakacje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Obawy kobiet przed kolejnym porodem</a:t>
            </a:r>
          </a:p>
        </p:txBody>
      </p:sp>
    </p:spTree>
    <p:extLst>
      <p:ext uri="{BB962C8B-B14F-4D97-AF65-F5344CB8AC3E}">
        <p14:creationId xmlns:p14="http://schemas.microsoft.com/office/powerpoint/2010/main" val="4172558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2+2 to dobry model rodziny</a:t>
            </a:r>
            <a:endParaRPr lang="en-US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 smtClean="0"/>
              <a:t>Przed kolejnymi dziećmi powstrzymuje „rozsądek”</a:t>
            </a:r>
            <a:endParaRPr lang="en-US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423331" y="1376560"/>
            <a:ext cx="7493002" cy="2492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Przekonanie, że osiągnęło się to co się chciało: dwójka dzieci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Obawa małżonki przed porodem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Przekonanie, o zbyt małym mieszkaniu: </a:t>
            </a:r>
            <a:br>
              <a:rPr lang="pl-PL" dirty="0" smtClean="0"/>
            </a:br>
            <a:r>
              <a:rPr lang="pl-PL" dirty="0" smtClean="0"/>
              <a:t>1 pokój dla każdego członka rodziny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Koszty, koszty, koszty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Logistyka: konieczność zakupu większego auta, organizacja życia rodzinnego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Wielka niewiadoma: nieznajomość tak dużych rodzin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dirty="0" smtClean="0"/>
              <a:t>… i znowu pieluchy</a:t>
            </a:r>
          </a:p>
          <a:p>
            <a:pPr marL="290513" indent="-285750">
              <a:buFont typeface="Arial" panose="020B0604020202020204" pitchFamily="34" charset="0"/>
              <a:buChar char="•"/>
            </a:pPr>
            <a:r>
              <a:rPr lang="pl-PL" i="1" dirty="0" smtClean="0"/>
              <a:t>„… a na dodatek będę pierwszy wśród znajomych z taką rodziną”</a:t>
            </a:r>
          </a:p>
        </p:txBody>
      </p:sp>
    </p:spTree>
    <p:extLst>
      <p:ext uri="{BB962C8B-B14F-4D97-AF65-F5344CB8AC3E}">
        <p14:creationId xmlns:p14="http://schemas.microsoft.com/office/powerpoint/2010/main" val="478455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Mężczyźni wyodrębniają trzy istotne zmienne</a:t>
            </a:r>
            <a:endParaRPr lang="en-US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 smtClean="0"/>
              <a:t>Nie ma dobrego momentu na dziecko</a:t>
            </a:r>
            <a:endParaRPr lang="en-US" dirty="0"/>
          </a:p>
        </p:txBody>
      </p:sp>
      <p:sp>
        <p:nvSpPr>
          <p:cNvPr id="10" name="Prostokąt zaokrąglony 9"/>
          <p:cNvSpPr/>
          <p:nvPr/>
        </p:nvSpPr>
        <p:spPr>
          <a:xfrm>
            <a:off x="1524000" y="1202267"/>
            <a:ext cx="2946400" cy="12276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4282"/>
            <a:r>
              <a:rPr lang="pl-PL" dirty="0">
                <a:solidFill>
                  <a:prstClr val="white"/>
                </a:solidFill>
                <a:latin typeface="Calibri"/>
              </a:rPr>
              <a:t>Stabilna praca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Prostokąt zaokrąglony 10"/>
          <p:cNvSpPr/>
          <p:nvPr/>
        </p:nvSpPr>
        <p:spPr>
          <a:xfrm>
            <a:off x="1524000" y="2535766"/>
            <a:ext cx="2946400" cy="1227666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4282"/>
            <a:r>
              <a:rPr lang="pl-PL" dirty="0">
                <a:solidFill>
                  <a:prstClr val="white"/>
                </a:solidFill>
                <a:latin typeface="Calibri"/>
              </a:rPr>
              <a:t>Dobre warunki mieszkaniowe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Prostokąt zaokrąglony 11"/>
          <p:cNvSpPr/>
          <p:nvPr/>
        </p:nvSpPr>
        <p:spPr>
          <a:xfrm>
            <a:off x="4622800" y="1202268"/>
            <a:ext cx="2946400" cy="256116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4282"/>
            <a:r>
              <a:rPr lang="pl-PL" dirty="0">
                <a:solidFill>
                  <a:prstClr val="white"/>
                </a:solidFill>
                <a:latin typeface="Calibri"/>
              </a:rPr>
              <a:t>Odpowiedni wiek matki: </a:t>
            </a:r>
            <a:r>
              <a:rPr lang="pl-PL" dirty="0" err="1">
                <a:solidFill>
                  <a:prstClr val="white"/>
                </a:solidFill>
                <a:latin typeface="Calibri"/>
              </a:rPr>
              <a:t>c.a</a:t>
            </a:r>
            <a:r>
              <a:rPr lang="pl-PL" dirty="0">
                <a:solidFill>
                  <a:prstClr val="white"/>
                </a:solidFill>
                <a:latin typeface="Calibri"/>
              </a:rPr>
              <a:t>. 30 (do 34 r.ż.)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92454" y="3935016"/>
            <a:ext cx="5266951" cy="923330"/>
          </a:xfrm>
          <a:prstGeom prst="rect">
            <a:avLst/>
          </a:prstGeom>
          <a:ln w="19050">
            <a:solidFill>
              <a:srgbClr val="59637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763" defTabSz="924282"/>
            <a:r>
              <a:rPr lang="pl-PL" sz="2400" b="1" dirty="0">
                <a:solidFill>
                  <a:srgbClr val="1B365D"/>
                </a:solidFill>
                <a:latin typeface="Calibri"/>
              </a:rPr>
              <a:t>Kobiety poddane są większej presji planu</a:t>
            </a:r>
            <a:br>
              <a:rPr lang="pl-PL" sz="2400" b="1" dirty="0">
                <a:solidFill>
                  <a:srgbClr val="1B365D"/>
                </a:solidFill>
                <a:latin typeface="Calibri"/>
              </a:rPr>
            </a:br>
            <a:r>
              <a:rPr lang="pl-PL" b="1" dirty="0">
                <a:solidFill>
                  <a:srgbClr val="1B365D"/>
                </a:solidFill>
                <a:latin typeface="Calibri"/>
              </a:rPr>
              <a:t>(porównaj wyniki analizy kobiet proj.  </a:t>
            </a:r>
            <a:r>
              <a:rPr lang="pl-PL" b="1" dirty="0" smtClean="0">
                <a:solidFill>
                  <a:srgbClr val="1B365D"/>
                </a:solidFill>
                <a:latin typeface="Calibri"/>
              </a:rPr>
              <a:t>o macierzyństwie)</a:t>
            </a:r>
            <a:endParaRPr lang="en-US" b="1" dirty="0">
              <a:solidFill>
                <a:srgbClr val="1B365D"/>
              </a:solidFill>
              <a:latin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876" y="2866231"/>
            <a:ext cx="2850095" cy="2137571"/>
          </a:xfrm>
          <a:prstGeom prst="rect">
            <a:avLst/>
          </a:prstGeom>
          <a:noFill/>
          <a:ln w="9525">
            <a:solidFill>
              <a:srgbClr val="59637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Strzałka w prawo 14"/>
          <p:cNvSpPr/>
          <p:nvPr/>
        </p:nvSpPr>
        <p:spPr>
          <a:xfrm>
            <a:off x="5359401" y="4018894"/>
            <a:ext cx="580180" cy="484632"/>
          </a:xfrm>
          <a:prstGeom prst="rightArrow">
            <a:avLst/>
          </a:prstGeom>
          <a:noFill/>
          <a:ln>
            <a:solidFill>
              <a:srgbClr val="596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4282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8914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2376" y="643469"/>
            <a:ext cx="8911624" cy="1379608"/>
          </a:xfrm>
        </p:spPr>
        <p:txBody>
          <a:bodyPr/>
          <a:lstStyle/>
          <a:p>
            <a:r>
              <a:rPr lang="pl-PL" dirty="0" smtClean="0"/>
              <a:t>Dziecko niesie niezwykły potencjał wartości </a:t>
            </a:r>
            <a:br>
              <a:rPr lang="pl-PL" dirty="0" smtClean="0"/>
            </a:br>
            <a:r>
              <a:rPr lang="pl-PL" dirty="0" smtClean="0"/>
              <a:t>i emocji: miłość i szczęście, których nie można kupić</a:t>
            </a:r>
            <a:endParaRPr lang="en-US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 smtClean="0"/>
              <a:t>A jednak, ci co mają dziecko/ dzieci mogliby mieć kolejne</a:t>
            </a:r>
            <a:endParaRPr lang="en-US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1532465" y="1648613"/>
            <a:ext cx="2387600" cy="1015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82"/>
            <a:r>
              <a:rPr lang="pl-PL" sz="6600" b="1" dirty="0">
                <a:solidFill>
                  <a:srgbClr val="1B365D">
                    <a:lumMod val="60000"/>
                    <a:lumOff val="40000"/>
                  </a:srgbClr>
                </a:solidFill>
                <a:latin typeface="Calibri"/>
              </a:rPr>
              <a:t>Duma</a:t>
            </a:r>
            <a:endParaRPr lang="en-US" sz="6600" b="1" dirty="0">
              <a:solidFill>
                <a:srgbClr val="1B365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95799" y="1904679"/>
            <a:ext cx="3437466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82"/>
            <a:r>
              <a:rPr lang="pl-PL" sz="5400" b="1" dirty="0">
                <a:solidFill>
                  <a:srgbClr val="00B050"/>
                </a:solidFill>
                <a:latin typeface="Calibri"/>
              </a:rPr>
              <a:t>Satysfakcja</a:t>
            </a:r>
            <a:endParaRPr lang="en-US" sz="5400" b="1" dirty="0">
              <a:solidFill>
                <a:srgbClr val="00B050"/>
              </a:solidFill>
              <a:latin typeface="Calibri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748844" y="2844140"/>
            <a:ext cx="3340557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82"/>
            <a:r>
              <a:rPr lang="pl-PL" sz="4800" b="1" dirty="0">
                <a:solidFill>
                  <a:srgbClr val="FF0000"/>
                </a:solidFill>
                <a:latin typeface="Calibri"/>
              </a:rPr>
              <a:t>Przygoda</a:t>
            </a:r>
            <a:endParaRPr lang="en-US" sz="48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1532465" y="3895941"/>
            <a:ext cx="3437466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82"/>
            <a:r>
              <a:rPr lang="pl-PL" sz="5400" b="1" dirty="0">
                <a:solidFill>
                  <a:srgbClr val="CB333B">
                    <a:lumMod val="60000"/>
                    <a:lumOff val="40000"/>
                  </a:srgbClr>
                </a:solidFill>
                <a:latin typeface="Calibri"/>
              </a:rPr>
              <a:t>Cel życia</a:t>
            </a:r>
            <a:endParaRPr lang="en-US" sz="5400" b="1" dirty="0">
              <a:solidFill>
                <a:srgbClr val="CB333B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648198" y="3032564"/>
            <a:ext cx="2582332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82"/>
            <a:r>
              <a:rPr lang="pl-PL" sz="4400" b="1" dirty="0">
                <a:solidFill>
                  <a:srgbClr val="FFFF00"/>
                </a:solidFill>
                <a:latin typeface="Calibri"/>
              </a:rPr>
              <a:t>Radość</a:t>
            </a:r>
            <a:endParaRPr lang="en-US" sz="4400" b="1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5029199" y="3905667"/>
            <a:ext cx="3437466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82"/>
            <a:r>
              <a:rPr lang="pl-PL" sz="5400" b="1" dirty="0">
                <a:solidFill>
                  <a:srgbClr val="FF0000"/>
                </a:solidFill>
                <a:latin typeface="Calibri"/>
              </a:rPr>
              <a:t>Wyzwanie</a:t>
            </a:r>
            <a:endParaRPr lang="en-US" sz="5400" b="1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4739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Odnosząca się do świata facetów</a:t>
            </a:r>
            <a:endParaRPr lang="en-US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 smtClean="0"/>
              <a:t>Kampania w nowym, męskim stylu</a:t>
            </a:r>
            <a:endParaRPr lang="en-US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423331" y="1658888"/>
            <a:ext cx="8373536" cy="1661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0513" indent="-285750" defTabSz="924282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222223"/>
                </a:solidFill>
                <a:latin typeface="Calibri"/>
              </a:rPr>
              <a:t>Ojcostwo jako męska przygoda, walka.</a:t>
            </a:r>
          </a:p>
          <a:p>
            <a:pPr marL="290513" indent="-285750" defTabSz="924282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222223"/>
                </a:solidFill>
                <a:latin typeface="Calibri"/>
              </a:rPr>
              <a:t>Dające niezwykłą satysfakcję, napawające dumą i radością.</a:t>
            </a:r>
          </a:p>
          <a:p>
            <a:pPr marL="290513" indent="-285750" defTabSz="924282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222223"/>
                </a:solidFill>
                <a:latin typeface="Calibri"/>
              </a:rPr>
              <a:t>Czyniące z chłopców prawdziwych mężczyzn.</a:t>
            </a:r>
          </a:p>
          <a:p>
            <a:pPr marL="290513" indent="-285750" defTabSz="924282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222223"/>
                </a:solidFill>
                <a:latin typeface="Calibri"/>
              </a:rPr>
              <a:t>Będące czymś czego nie da się kupić, niepowtarzalnym doświadczeniem, którego brak jest poważną stratą.</a:t>
            </a:r>
          </a:p>
          <a:p>
            <a:pPr marL="290513" indent="-285750" defTabSz="924282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222223"/>
                </a:solidFill>
                <a:latin typeface="Calibri"/>
              </a:rPr>
              <a:t>Nowym polem do sprawdzenia się.</a:t>
            </a:r>
          </a:p>
        </p:txBody>
      </p:sp>
    </p:spTree>
    <p:extLst>
      <p:ext uri="{BB962C8B-B14F-4D97-AF65-F5344CB8AC3E}">
        <p14:creationId xmlns:p14="http://schemas.microsoft.com/office/powerpoint/2010/main" val="858106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2565400"/>
            <a:ext cx="12700" cy="127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2565400"/>
            <a:ext cx="12700" cy="12700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2565400"/>
            <a:ext cx="12700" cy="12700"/>
          </a:xfrm>
          <a:prstGeom prst="rect">
            <a:avLst/>
          </a:prstGeom>
        </p:spPr>
      </p:pic>
      <p:pic>
        <p:nvPicPr>
          <p:cNvPr id="13" name="Picture 2" descr="http://static.wirtualnemedia.pl/media/100x80/fundacja_mamaitat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37" y="1489074"/>
            <a:ext cx="1604358" cy="181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eTekstowe 13"/>
          <p:cNvSpPr txBox="1"/>
          <p:nvPr/>
        </p:nvSpPr>
        <p:spPr>
          <a:xfrm>
            <a:off x="1005417" y="3497651"/>
            <a:ext cx="59690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/>
            <a:r>
              <a:rPr lang="pl-PL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Dziękuję i zapraszam do kontaktu</a:t>
            </a:r>
          </a:p>
        </p:txBody>
      </p:sp>
      <p:sp>
        <p:nvSpPr>
          <p:cNvPr id="15" name="PoleTekstowe 14"/>
          <p:cNvSpPr txBox="1"/>
          <p:nvPr/>
        </p:nvSpPr>
        <p:spPr>
          <a:xfrm>
            <a:off x="4019468" y="1920096"/>
            <a:ext cx="3386666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/>
            <a:r>
              <a:rPr lang="pl-PL" sz="1400" b="1" dirty="0" smtClean="0"/>
              <a:t>Marek Grabowski</a:t>
            </a:r>
            <a:endParaRPr lang="pl-PL" sz="1400" b="1" dirty="0"/>
          </a:p>
          <a:p>
            <a:pPr marL="4763"/>
            <a:r>
              <a:rPr lang="pl-PL" sz="1400" dirty="0" smtClean="0"/>
              <a:t>Prezes Fundacji Mamy i Taty</a:t>
            </a:r>
          </a:p>
          <a:p>
            <a:pPr marL="4763"/>
            <a:endParaRPr lang="pl-PL" sz="1400" dirty="0"/>
          </a:p>
          <a:p>
            <a:pPr marL="4763"/>
            <a:r>
              <a:rPr lang="pl-PL" sz="1400" dirty="0" smtClean="0">
                <a:hlinkClick r:id="rId5"/>
              </a:rPr>
              <a:t>Marek.Grabowski@mamaitata.org.pl</a:t>
            </a:r>
            <a:endParaRPr lang="pl-PL" sz="1400" dirty="0" smtClean="0"/>
          </a:p>
          <a:p>
            <a:pPr marL="4763"/>
            <a:r>
              <a:rPr lang="pl-PL" sz="1400" dirty="0" smtClean="0"/>
              <a:t>Kom: + 48 5</a:t>
            </a:r>
            <a:r>
              <a:rPr lang="it-IT" sz="1400" dirty="0" smtClean="0"/>
              <a:t>19 </a:t>
            </a:r>
            <a:r>
              <a:rPr lang="it-IT" sz="1400" dirty="0"/>
              <a:t>366 644</a:t>
            </a:r>
            <a:endParaRPr lang="pl-PL" sz="1400" dirty="0" smtClean="0"/>
          </a:p>
        </p:txBody>
      </p:sp>
      <p:pic>
        <p:nvPicPr>
          <p:cNvPr id="16" name="Obraz 15" descr="MG FOTO OFICJA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984" y="1812922"/>
            <a:ext cx="992718" cy="148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59176"/>
      </p:ext>
    </p:extLst>
  </p:cSld>
  <p:clrMapOvr>
    <a:masterClrMapping/>
  </p:clrMapOvr>
</p:sld>
</file>

<file path=ppt/theme/theme1.xml><?xml version="1.0" encoding="utf-8"?>
<a:theme xmlns:a="http://schemas.openxmlformats.org/drawingml/2006/main" name="Oferta Ipsos na badania satysfakcji dla Gaspol ">
  <a:themeElements>
    <a:clrScheme name="IpsosINNOVATE">
      <a:dk1>
        <a:srgbClr val="222223"/>
      </a:dk1>
      <a:lt1>
        <a:sysClr val="window" lastClr="FFFFFF"/>
      </a:lt1>
      <a:dk2>
        <a:srgbClr val="1B365D"/>
      </a:dk2>
      <a:lt2>
        <a:srgbClr val="888B8D"/>
      </a:lt2>
      <a:accent1>
        <a:srgbClr val="CB333B"/>
      </a:accent1>
      <a:accent2>
        <a:srgbClr val="222223"/>
      </a:accent2>
      <a:accent3>
        <a:srgbClr val="CB333B"/>
      </a:accent3>
      <a:accent4>
        <a:srgbClr val="C8C9C7"/>
      </a:accent4>
      <a:accent5>
        <a:srgbClr val="222223"/>
      </a:accent5>
      <a:accent6>
        <a:srgbClr val="C8C9C7"/>
      </a:accent6>
      <a:hlink>
        <a:srgbClr val="485CC7"/>
      </a:hlink>
      <a:folHlink>
        <a:srgbClr val="00B2A9"/>
      </a:folHlink>
    </a:clrScheme>
    <a:fontScheme name="Ipsos MO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>
          <a:solidFill>
            <a:schemeClr val="bg2"/>
          </a:solidFill>
          <a:round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  <a:txDef>
      <a:spPr/>
      <a:bodyPr vert="horz" wrap="square" lIns="0" tIns="0" rIns="0" bIns="0" rtlCol="0">
        <a:spAutoFit/>
      </a:bodyPr>
      <a:lstStyle>
        <a:defPPr marL="4763">
          <a:defRPr sz="11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Bryza.thmx</Template>
  <TotalTime>16</TotalTime>
  <Words>438</Words>
  <Application>Microsoft Macintosh PowerPoint</Application>
  <PresentationFormat>Pokaz na ekranie (16:9)</PresentationFormat>
  <Paragraphs>69</Paragraphs>
  <Slides>9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Oferta Ipsos na badania satysfakcji dla Gaspol </vt:lpstr>
      <vt:lpstr>Odpowiedzialny facet</vt:lpstr>
      <vt:lpstr>Prezentacja programu PowerPoint</vt:lpstr>
      <vt:lpstr>Czy chcę tracić wolność, czy to ten moment?</vt:lpstr>
      <vt:lpstr>Czy stać mnie na dziecko?</vt:lpstr>
      <vt:lpstr>2+2 to dobry model rodziny</vt:lpstr>
      <vt:lpstr>Mężczyźni wyodrębniają trzy istotne zmienne</vt:lpstr>
      <vt:lpstr>Dziecko niesie niezwykły potencjał wartości  i emocji: miłość i szczęście, których nie można kupić</vt:lpstr>
      <vt:lpstr>Odnosząca się do świata facetów</vt:lpstr>
      <vt:lpstr>Prezentacja programu PowerPoint</vt:lpstr>
    </vt:vector>
  </TitlesOfParts>
  <Company>Fundacja Mamy i Taty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Odpowiedzialny facet</dc:title>
  <dc:creator>M.Grabowski</dc:creator>
  <cp:lastModifiedBy>M.Grabowski</cp:lastModifiedBy>
  <cp:revision>2</cp:revision>
  <dcterms:created xsi:type="dcterms:W3CDTF">2016-12-14T17:39:27Z</dcterms:created>
  <dcterms:modified xsi:type="dcterms:W3CDTF">2016-12-28T11:37:34Z</dcterms:modified>
</cp:coreProperties>
</file>